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62" r:id="rId2"/>
    <p:sldId id="272" r:id="rId3"/>
    <p:sldId id="273" r:id="rId4"/>
    <p:sldId id="274" r:id="rId5"/>
    <p:sldId id="275" r:id="rId6"/>
    <p:sldId id="263" r:id="rId7"/>
    <p:sldId id="264" r:id="rId8"/>
    <p:sldId id="265" r:id="rId9"/>
    <p:sldId id="266" r:id="rId10"/>
    <p:sldId id="267" r:id="rId11"/>
    <p:sldId id="268" r:id="rId12"/>
    <p:sldId id="269" r:id="rId13"/>
    <p:sldId id="270" r:id="rId14"/>
    <p:sldId id="271" r:id="rId15"/>
    <p:sldId id="27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5A0962-3BAC-4319-9784-5273DD7D9C10}" type="datetimeFigureOut">
              <a:rPr lang="en-US" smtClean="0"/>
              <a:pPr/>
              <a:t>9/25/2011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961D65-4C5A-4A4D-836F-9497EBD2CF6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r>
              <a:rPr lang="en-US" sz="1400" smtClean="0">
                <a:cs typeface="Arial" charset="0"/>
              </a:rPr>
              <a:t>page 19 of text</a:t>
            </a:r>
          </a:p>
        </p:txBody>
      </p:sp>
      <p:sp>
        <p:nvSpPr>
          <p:cNvPr id="33795" name="Rectangle 3"/>
          <p:cNvSpPr>
            <a:spLocks noGrp="1" noRot="1" noChangeAspect="1" noChangeArrowheads="1" noTextEdit="1"/>
          </p:cNvSpPr>
          <p:nvPr>
            <p:ph type="sldImg"/>
          </p:nvPr>
        </p:nvSpPr>
        <p:spPr bwMode="auto">
          <a:xfrm>
            <a:off x="1150938" y="692150"/>
            <a:ext cx="4556125" cy="3416300"/>
          </a:xfrm>
          <a:noFill/>
          <a:ln cap="flat">
            <a:solidFill>
              <a:srgbClr val="000000"/>
            </a:solidFill>
            <a:miter lim="800000"/>
            <a:headEnd/>
            <a:tailEn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34819" name="Rectangle 3"/>
          <p:cNvSpPr>
            <a:spLocks noGrp="1" noRot="1" noChangeAspect="1" noChangeArrowheads="1" noTextEdit="1"/>
          </p:cNvSpPr>
          <p:nvPr>
            <p:ph type="sldImg"/>
          </p:nvPr>
        </p:nvSpPr>
        <p:spPr bwMode="auto">
          <a:xfrm>
            <a:off x="1150938" y="692150"/>
            <a:ext cx="4556125" cy="3416300"/>
          </a:xfrm>
          <a:noFill/>
          <a:ln cap="flat">
            <a:solidFill>
              <a:srgbClr val="000000"/>
            </a:solidFill>
            <a:miter lim="800000"/>
            <a:headEnd/>
            <a:tailEn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35843" name="Rectangle 3"/>
          <p:cNvSpPr>
            <a:spLocks noGrp="1" noRot="1" noChangeAspect="1" noChangeArrowheads="1" noTextEdit="1"/>
          </p:cNvSpPr>
          <p:nvPr>
            <p:ph type="sldImg"/>
          </p:nvPr>
        </p:nvSpPr>
        <p:spPr bwMode="auto">
          <a:xfrm>
            <a:off x="1150938" y="692150"/>
            <a:ext cx="4556125" cy="3416300"/>
          </a:xfrm>
          <a:noFill/>
          <a:ln cap="flat">
            <a:solidFill>
              <a:srgbClr val="000000"/>
            </a:solidFill>
            <a:miter lim="800000"/>
            <a:headEnd/>
            <a:tailEn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cs typeface="Arial" charset="0"/>
            </a:endParaRPr>
          </a:p>
        </p:txBody>
      </p:sp>
      <p:sp>
        <p:nvSpPr>
          <p:cNvPr id="36867" name="Rectangle 3"/>
          <p:cNvSpPr>
            <a:spLocks noGrp="1" noRot="1" noChangeAspect="1" noChangeArrowheads="1" noTextEdit="1"/>
          </p:cNvSpPr>
          <p:nvPr>
            <p:ph type="sldImg"/>
          </p:nvPr>
        </p:nvSpPr>
        <p:spPr bwMode="auto">
          <a:xfrm>
            <a:off x="1150938" y="692150"/>
            <a:ext cx="4556125" cy="3416300"/>
          </a:xfrm>
          <a:noFill/>
          <a:ln cap="flat">
            <a:solidFill>
              <a:srgbClr val="000000"/>
            </a:solidFill>
            <a:miter lim="800000"/>
            <a:headEnd/>
            <a:tailEn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r>
              <a:rPr lang="en-US" sz="1400" smtClean="0">
                <a:cs typeface="Arial" charset="0"/>
              </a:rPr>
              <a:t>Students will most often confuse stratified sampling with cluster sampling. Both break the population into strata or sections.  With stratified a few are selected from </a:t>
            </a:r>
            <a:r>
              <a:rPr lang="en-US" sz="1400" b="1" smtClean="0">
                <a:cs typeface="Arial" charset="0"/>
              </a:rPr>
              <a:t>each </a:t>
            </a:r>
            <a:r>
              <a:rPr lang="en-US" sz="1400" smtClean="0">
                <a:cs typeface="Arial" charset="0"/>
              </a:rPr>
              <a:t>strata.  With cluster, choose a few of the strata and choose </a:t>
            </a:r>
            <a:r>
              <a:rPr lang="en-US" sz="1400" b="1" smtClean="0">
                <a:cs typeface="Arial" charset="0"/>
              </a:rPr>
              <a:t>all</a:t>
            </a:r>
            <a:r>
              <a:rPr lang="en-US" sz="1400" smtClean="0">
                <a:cs typeface="Arial" charset="0"/>
              </a:rPr>
              <a:t> the member from the chosen strata. </a:t>
            </a:r>
          </a:p>
        </p:txBody>
      </p:sp>
      <p:sp>
        <p:nvSpPr>
          <p:cNvPr id="37891" name="Rectangle 3"/>
          <p:cNvSpPr>
            <a:spLocks noGrp="1" noRot="1" noChangeAspect="1" noChangeArrowheads="1" noTextEdit="1"/>
          </p:cNvSpPr>
          <p:nvPr>
            <p:ph type="sldImg"/>
          </p:nvPr>
        </p:nvSpPr>
        <p:spPr bwMode="auto">
          <a:xfrm>
            <a:off x="1150938" y="692150"/>
            <a:ext cx="4556125" cy="3416300"/>
          </a:xfrm>
          <a:noFill/>
          <a:ln cap="flat">
            <a:solidFill>
              <a:srgbClr val="000000"/>
            </a:solidFill>
            <a:miter lim="800000"/>
            <a:headEnd/>
            <a:tailEn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F58E8CA-9C87-4961-9B0B-BB7837971242}" type="datetimeFigureOut">
              <a:rPr lang="en-US" smtClean="0"/>
              <a:pPr/>
              <a:t>9/25/2011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4F2BE2E-D774-425F-BE57-62FEFEF19161}"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58E8CA-9C87-4961-9B0B-BB7837971242}" type="datetimeFigureOut">
              <a:rPr lang="en-US" smtClean="0"/>
              <a:pPr/>
              <a:t>9/25/2011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F2BE2E-D774-425F-BE57-62FEFEF1916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4F2BE2E-D774-425F-BE57-62FEFEF19161}"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58E8CA-9C87-4961-9B0B-BB7837971242}" type="datetimeFigureOut">
              <a:rPr lang="en-US" smtClean="0"/>
              <a:pPr/>
              <a:t>9/25/2011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F58E8CA-9C87-4961-9B0B-BB7837971242}" type="datetimeFigureOut">
              <a:rPr lang="en-US" smtClean="0"/>
              <a:pPr/>
              <a:t>9/25/2011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4F2BE2E-D774-425F-BE57-62FEFEF19161}"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DF58E8CA-9C87-4961-9B0B-BB7837971242}" type="datetimeFigureOut">
              <a:rPr lang="en-US" smtClean="0"/>
              <a:pPr/>
              <a:t>9/25/2011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4F2BE2E-D774-425F-BE57-62FEFEF19161}"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F58E8CA-9C87-4961-9B0B-BB7837971242}" type="datetimeFigureOut">
              <a:rPr lang="en-US" smtClean="0"/>
              <a:pPr/>
              <a:t>9/25/2011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F2BE2E-D774-425F-BE57-62FEFEF19161}"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F58E8CA-9C87-4961-9B0B-BB7837971242}" type="datetimeFigureOut">
              <a:rPr lang="en-US" smtClean="0"/>
              <a:pPr/>
              <a:t>9/25/2011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4F2BE2E-D774-425F-BE57-62FEFEF19161}"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F58E8CA-9C87-4961-9B0B-BB7837971242}" type="datetimeFigureOut">
              <a:rPr lang="en-US" smtClean="0"/>
              <a:pPr/>
              <a:t>9/25/2011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4F2BE2E-D774-425F-BE57-62FEFEF1916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F58E8CA-9C87-4961-9B0B-BB7837971242}" type="datetimeFigureOut">
              <a:rPr lang="en-US" smtClean="0"/>
              <a:pPr/>
              <a:t>9/25/2011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4F2BE2E-D774-425F-BE57-62FEFEF1916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4F2BE2E-D774-425F-BE57-62FEFEF19161}"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F58E8CA-9C87-4961-9B0B-BB7837971242}" type="datetimeFigureOut">
              <a:rPr lang="en-US" smtClean="0"/>
              <a:pPr/>
              <a:t>9/25/2011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4F2BE2E-D774-425F-BE57-62FEFEF19161}"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F58E8CA-9C87-4961-9B0B-BB7837971242}" type="datetimeFigureOut">
              <a:rPr lang="en-US" smtClean="0"/>
              <a:pPr/>
              <a:t>9/25/2011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F58E8CA-9C87-4961-9B0B-BB7837971242}" type="datetimeFigureOut">
              <a:rPr lang="en-US" smtClean="0"/>
              <a:pPr/>
              <a:t>9/25/2011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4F2BE2E-D774-425F-BE57-62FEFEF19161}"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ChangeArrowheads="1"/>
          </p:cNvSpPr>
          <p:nvPr/>
        </p:nvSpPr>
        <p:spPr bwMode="auto">
          <a:xfrm>
            <a:off x="304800" y="304800"/>
            <a:ext cx="8534400" cy="6172200"/>
          </a:xfrm>
          <a:prstGeom prst="rect">
            <a:avLst/>
          </a:prstGeom>
          <a:solidFill>
            <a:schemeClr val="bg1">
              <a:alpha val="67058"/>
            </a:schemeClr>
          </a:solidFill>
          <a:ln w="19050">
            <a:solidFill>
              <a:schemeClr val="accent1">
                <a:lumMod val="50000"/>
              </a:schemeClr>
            </a:solidFill>
            <a:miter lim="800000"/>
            <a:headEnd/>
            <a:tailEnd/>
          </a:ln>
        </p:spPr>
        <p:txBody>
          <a:bodyPr wrap="none" anchor="ctr"/>
          <a:lstStyle/>
          <a:p>
            <a:pPr>
              <a:defRPr/>
            </a:pPr>
            <a:endParaRPr lang="en-US"/>
          </a:p>
        </p:txBody>
      </p:sp>
      <p:sp>
        <p:nvSpPr>
          <p:cNvPr id="2050" name="Rectangle 2"/>
          <p:cNvSpPr>
            <a:spLocks noGrp="1" noChangeArrowheads="1"/>
          </p:cNvSpPr>
          <p:nvPr>
            <p:ph type="ctrTitle"/>
          </p:nvPr>
        </p:nvSpPr>
        <p:spPr>
          <a:xfrm>
            <a:off x="304800" y="2209800"/>
            <a:ext cx="8534400" cy="1828800"/>
          </a:xfrm>
        </p:spPr>
        <p:txBody>
          <a:bodyPr>
            <a:normAutofit fontScale="90000"/>
          </a:bodyPr>
          <a:lstStyle/>
          <a:p>
            <a:pPr eaLnBrk="1" hangingPunct="1">
              <a:defRPr/>
            </a:pPr>
            <a:r>
              <a:rPr lang="en-US" sz="4800" b="1" u="sng" dirty="0" smtClean="0">
                <a:solidFill>
                  <a:schemeClr val="accent5">
                    <a:lumMod val="50000"/>
                  </a:schemeClr>
                </a:solidFill>
                <a:effectLst>
                  <a:outerShdw blurRad="38100" dist="38100" dir="2700000" algn="tl">
                    <a:srgbClr val="C0C0C0"/>
                  </a:outerShdw>
                </a:effectLst>
              </a:rPr>
              <a:t>Section 1.3</a:t>
            </a:r>
            <a:br>
              <a:rPr lang="en-US" sz="4800" b="1" u="sng" dirty="0" smtClean="0">
                <a:solidFill>
                  <a:schemeClr val="accent5">
                    <a:lumMod val="50000"/>
                  </a:schemeClr>
                </a:solidFill>
                <a:effectLst>
                  <a:outerShdw blurRad="38100" dist="38100" dir="2700000" algn="tl">
                    <a:srgbClr val="C0C0C0"/>
                  </a:outerShdw>
                </a:effectLst>
              </a:rPr>
            </a:br>
            <a:r>
              <a:rPr lang="en-US" sz="4800" b="1" u="sng" dirty="0" smtClean="0">
                <a:solidFill>
                  <a:schemeClr val="accent5">
                    <a:lumMod val="50000"/>
                  </a:schemeClr>
                </a:solidFill>
                <a:effectLst>
                  <a:outerShdw blurRad="38100" dist="38100" dir="2700000" algn="tl">
                    <a:srgbClr val="C0C0C0"/>
                  </a:outerShdw>
                </a:effectLst>
              </a:rPr>
              <a:t>Data Collection and Sampling Techniques</a:t>
            </a:r>
            <a:br>
              <a:rPr lang="en-US" sz="4800" b="1" u="sng" dirty="0" smtClean="0">
                <a:solidFill>
                  <a:schemeClr val="accent5">
                    <a:lumMod val="50000"/>
                  </a:schemeClr>
                </a:solidFill>
                <a:effectLst>
                  <a:outerShdw blurRad="38100" dist="38100" dir="2700000" algn="tl">
                    <a:srgbClr val="C0C0C0"/>
                  </a:outerShdw>
                </a:effectLst>
              </a:rPr>
            </a:br>
            <a:r>
              <a:rPr lang="en-US" sz="4800" b="1" u="sng" dirty="0" smtClean="0">
                <a:solidFill>
                  <a:schemeClr val="accent5">
                    <a:lumMod val="50000"/>
                  </a:schemeClr>
                </a:solidFill>
                <a:effectLst>
                  <a:outerShdw blurRad="38100" dist="38100" dir="2700000" algn="tl">
                    <a:srgbClr val="C0C0C0"/>
                  </a:outerShdw>
                </a:effectLst>
              </a:rPr>
              <a:t>Page 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2053"/>
                                        </p:tgtEl>
                                        <p:attrNameLst>
                                          <p:attrName>style.visibility</p:attrName>
                                        </p:attrNameLst>
                                      </p:cBhvr>
                                      <p:to>
                                        <p:strVal val="visible"/>
                                      </p:to>
                                    </p:set>
                                    <p:anim calcmode="lin" valueType="num">
                                      <p:cBhvr>
                                        <p:cTn id="7" dur="500" fill="hold"/>
                                        <p:tgtEl>
                                          <p:spTgt spid="2053"/>
                                        </p:tgtEl>
                                        <p:attrNameLst>
                                          <p:attrName>ppt_w</p:attrName>
                                        </p:attrNameLst>
                                      </p:cBhvr>
                                      <p:tavLst>
                                        <p:tav tm="0">
                                          <p:val>
                                            <p:fltVal val="0"/>
                                          </p:val>
                                        </p:tav>
                                        <p:tav tm="100000">
                                          <p:val>
                                            <p:strVal val="#ppt_w"/>
                                          </p:val>
                                        </p:tav>
                                      </p:tavLst>
                                    </p:anim>
                                    <p:anim calcmode="lin" valueType="num">
                                      <p:cBhvr>
                                        <p:cTn id="8" dur="500" fill="hold"/>
                                        <p:tgtEl>
                                          <p:spTgt spid="2053"/>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fade">
                                      <p:cBhvr>
                                        <p:cTn id="12"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animBg="1"/>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Rectangle 5"/>
          <p:cNvSpPr>
            <a:spLocks noChangeArrowheads="1"/>
          </p:cNvSpPr>
          <p:nvPr/>
        </p:nvSpPr>
        <p:spPr bwMode="auto">
          <a:xfrm>
            <a:off x="304800" y="304800"/>
            <a:ext cx="8534400" cy="6172200"/>
          </a:xfrm>
          <a:prstGeom prst="rect">
            <a:avLst/>
          </a:prstGeom>
          <a:solidFill>
            <a:schemeClr val="bg1">
              <a:alpha val="67058"/>
            </a:schemeClr>
          </a:solidFill>
          <a:ln w="19050">
            <a:solidFill>
              <a:schemeClr val="accent1">
                <a:lumMod val="50000"/>
              </a:schemeClr>
            </a:solidFill>
            <a:miter lim="800000"/>
            <a:headEnd/>
            <a:tailEnd/>
          </a:ln>
        </p:spPr>
        <p:txBody>
          <a:bodyPr wrap="none" anchor="ctr"/>
          <a:lstStyle/>
          <a:p>
            <a:pPr>
              <a:defRPr/>
            </a:pPr>
            <a:endParaRPr lang="en-US"/>
          </a:p>
        </p:txBody>
      </p:sp>
      <p:grpSp>
        <p:nvGrpSpPr>
          <p:cNvPr id="2" name="Group 108"/>
          <p:cNvGrpSpPr>
            <a:grpSpLocks/>
          </p:cNvGrpSpPr>
          <p:nvPr/>
        </p:nvGrpSpPr>
        <p:grpSpPr bwMode="auto">
          <a:xfrm>
            <a:off x="723900" y="2533650"/>
            <a:ext cx="7697788" cy="4165600"/>
            <a:chOff x="456" y="1596"/>
            <a:chExt cx="4849" cy="2624"/>
          </a:xfrm>
        </p:grpSpPr>
        <p:sp>
          <p:nvSpPr>
            <p:cNvPr id="27654" name="Freeform 2"/>
            <p:cNvSpPr>
              <a:spLocks/>
            </p:cNvSpPr>
            <p:nvPr/>
          </p:nvSpPr>
          <p:spPr bwMode="auto">
            <a:xfrm>
              <a:off x="5076" y="1981"/>
              <a:ext cx="228" cy="353"/>
            </a:xfrm>
            <a:custGeom>
              <a:avLst/>
              <a:gdLst>
                <a:gd name="T0" fmla="*/ 227 w 228"/>
                <a:gd name="T1" fmla="*/ 0 h 353"/>
                <a:gd name="T2" fmla="*/ 0 w 228"/>
                <a:gd name="T3" fmla="*/ 166 h 353"/>
                <a:gd name="T4" fmla="*/ 0 w 228"/>
                <a:gd name="T5" fmla="*/ 352 h 353"/>
                <a:gd name="T6" fmla="*/ 227 w 228"/>
                <a:gd name="T7" fmla="*/ 188 h 353"/>
                <a:gd name="T8" fmla="*/ 227 w 228"/>
                <a:gd name="T9" fmla="*/ 0 h 353"/>
                <a:gd name="T10" fmla="*/ 0 60000 65536"/>
                <a:gd name="T11" fmla="*/ 0 60000 65536"/>
                <a:gd name="T12" fmla="*/ 0 60000 65536"/>
                <a:gd name="T13" fmla="*/ 0 60000 65536"/>
                <a:gd name="T14" fmla="*/ 0 60000 65536"/>
                <a:gd name="T15" fmla="*/ 0 w 228"/>
                <a:gd name="T16" fmla="*/ 0 h 353"/>
                <a:gd name="T17" fmla="*/ 228 w 228"/>
                <a:gd name="T18" fmla="*/ 353 h 353"/>
              </a:gdLst>
              <a:ahLst/>
              <a:cxnLst>
                <a:cxn ang="T10">
                  <a:pos x="T0" y="T1"/>
                </a:cxn>
                <a:cxn ang="T11">
                  <a:pos x="T2" y="T3"/>
                </a:cxn>
                <a:cxn ang="T12">
                  <a:pos x="T4" y="T5"/>
                </a:cxn>
                <a:cxn ang="T13">
                  <a:pos x="T6" y="T7"/>
                </a:cxn>
                <a:cxn ang="T14">
                  <a:pos x="T8" y="T9"/>
                </a:cxn>
              </a:cxnLst>
              <a:rect l="T15" t="T16" r="T17" b="T18"/>
              <a:pathLst>
                <a:path w="228" h="353">
                  <a:moveTo>
                    <a:pt x="227" y="0"/>
                  </a:moveTo>
                  <a:lnTo>
                    <a:pt x="0" y="166"/>
                  </a:lnTo>
                  <a:lnTo>
                    <a:pt x="0" y="352"/>
                  </a:lnTo>
                  <a:lnTo>
                    <a:pt x="227" y="188"/>
                  </a:lnTo>
                  <a:lnTo>
                    <a:pt x="227" y="0"/>
                  </a:lnTo>
                </a:path>
              </a:pathLst>
            </a:custGeom>
            <a:solidFill>
              <a:schemeClr val="bg2"/>
            </a:solidFill>
            <a:ln w="12700" cap="rnd">
              <a:solidFill>
                <a:srgbClr val="000000"/>
              </a:solidFill>
              <a:round/>
              <a:headEnd/>
              <a:tailEnd/>
            </a:ln>
          </p:spPr>
          <p:txBody>
            <a:bodyPr/>
            <a:lstStyle/>
            <a:p>
              <a:endParaRPr lang="en-US"/>
            </a:p>
          </p:txBody>
        </p:sp>
        <p:sp>
          <p:nvSpPr>
            <p:cNvPr id="27655" name="Freeform 3"/>
            <p:cNvSpPr>
              <a:spLocks/>
            </p:cNvSpPr>
            <p:nvPr/>
          </p:nvSpPr>
          <p:spPr bwMode="auto">
            <a:xfrm>
              <a:off x="4992" y="2147"/>
              <a:ext cx="85" cy="267"/>
            </a:xfrm>
            <a:custGeom>
              <a:avLst/>
              <a:gdLst>
                <a:gd name="T0" fmla="*/ 0 w 85"/>
                <a:gd name="T1" fmla="*/ 76 h 267"/>
                <a:gd name="T2" fmla="*/ 74 w 85"/>
                <a:gd name="T3" fmla="*/ 34 h 267"/>
                <a:gd name="T4" fmla="*/ 84 w 85"/>
                <a:gd name="T5" fmla="*/ 0 h 267"/>
                <a:gd name="T6" fmla="*/ 84 w 85"/>
                <a:gd name="T7" fmla="*/ 184 h 267"/>
                <a:gd name="T8" fmla="*/ 74 w 85"/>
                <a:gd name="T9" fmla="*/ 230 h 267"/>
                <a:gd name="T10" fmla="*/ 0 w 85"/>
                <a:gd name="T11" fmla="*/ 266 h 267"/>
                <a:gd name="T12" fmla="*/ 0 w 85"/>
                <a:gd name="T13" fmla="*/ 76 h 267"/>
                <a:gd name="T14" fmla="*/ 0 60000 65536"/>
                <a:gd name="T15" fmla="*/ 0 60000 65536"/>
                <a:gd name="T16" fmla="*/ 0 60000 65536"/>
                <a:gd name="T17" fmla="*/ 0 60000 65536"/>
                <a:gd name="T18" fmla="*/ 0 60000 65536"/>
                <a:gd name="T19" fmla="*/ 0 60000 65536"/>
                <a:gd name="T20" fmla="*/ 0 60000 65536"/>
                <a:gd name="T21" fmla="*/ 0 w 85"/>
                <a:gd name="T22" fmla="*/ 0 h 267"/>
                <a:gd name="T23" fmla="*/ 85 w 85"/>
                <a:gd name="T24" fmla="*/ 267 h 26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5" h="267">
                  <a:moveTo>
                    <a:pt x="0" y="76"/>
                  </a:moveTo>
                  <a:lnTo>
                    <a:pt x="74" y="34"/>
                  </a:lnTo>
                  <a:lnTo>
                    <a:pt x="84" y="0"/>
                  </a:lnTo>
                  <a:lnTo>
                    <a:pt x="84" y="184"/>
                  </a:lnTo>
                  <a:lnTo>
                    <a:pt x="74" y="230"/>
                  </a:lnTo>
                  <a:lnTo>
                    <a:pt x="0" y="266"/>
                  </a:lnTo>
                  <a:lnTo>
                    <a:pt x="0" y="76"/>
                  </a:lnTo>
                </a:path>
              </a:pathLst>
            </a:custGeom>
            <a:solidFill>
              <a:schemeClr val="bg2"/>
            </a:solidFill>
            <a:ln w="12700" cap="rnd">
              <a:solidFill>
                <a:srgbClr val="000000"/>
              </a:solidFill>
              <a:round/>
              <a:headEnd/>
              <a:tailEnd/>
            </a:ln>
          </p:spPr>
          <p:txBody>
            <a:bodyPr/>
            <a:lstStyle/>
            <a:p>
              <a:endParaRPr lang="en-US"/>
            </a:p>
          </p:txBody>
        </p:sp>
        <p:sp>
          <p:nvSpPr>
            <p:cNvPr id="27656" name="Freeform 4"/>
            <p:cNvSpPr>
              <a:spLocks/>
            </p:cNvSpPr>
            <p:nvPr/>
          </p:nvSpPr>
          <p:spPr bwMode="auto">
            <a:xfrm>
              <a:off x="4974" y="2276"/>
              <a:ext cx="30" cy="70"/>
            </a:xfrm>
            <a:custGeom>
              <a:avLst/>
              <a:gdLst>
                <a:gd name="T0" fmla="*/ 29 w 30"/>
                <a:gd name="T1" fmla="*/ 0 h 70"/>
                <a:gd name="T2" fmla="*/ 0 w 30"/>
                <a:gd name="T3" fmla="*/ 26 h 70"/>
                <a:gd name="T4" fmla="*/ 29 w 30"/>
                <a:gd name="T5" fmla="*/ 69 h 70"/>
                <a:gd name="T6" fmla="*/ 29 w 30"/>
                <a:gd name="T7" fmla="*/ 0 h 70"/>
                <a:gd name="T8" fmla="*/ 0 60000 65536"/>
                <a:gd name="T9" fmla="*/ 0 60000 65536"/>
                <a:gd name="T10" fmla="*/ 0 60000 65536"/>
                <a:gd name="T11" fmla="*/ 0 60000 65536"/>
                <a:gd name="T12" fmla="*/ 0 w 30"/>
                <a:gd name="T13" fmla="*/ 0 h 70"/>
                <a:gd name="T14" fmla="*/ 30 w 30"/>
                <a:gd name="T15" fmla="*/ 70 h 70"/>
              </a:gdLst>
              <a:ahLst/>
              <a:cxnLst>
                <a:cxn ang="T8">
                  <a:pos x="T0" y="T1"/>
                </a:cxn>
                <a:cxn ang="T9">
                  <a:pos x="T2" y="T3"/>
                </a:cxn>
                <a:cxn ang="T10">
                  <a:pos x="T4" y="T5"/>
                </a:cxn>
                <a:cxn ang="T11">
                  <a:pos x="T6" y="T7"/>
                </a:cxn>
              </a:cxnLst>
              <a:rect l="T12" t="T13" r="T14" b="T15"/>
              <a:pathLst>
                <a:path w="30" h="70">
                  <a:moveTo>
                    <a:pt x="29" y="0"/>
                  </a:moveTo>
                  <a:lnTo>
                    <a:pt x="0" y="26"/>
                  </a:lnTo>
                  <a:lnTo>
                    <a:pt x="29" y="69"/>
                  </a:lnTo>
                  <a:lnTo>
                    <a:pt x="29" y="0"/>
                  </a:lnTo>
                </a:path>
              </a:pathLst>
            </a:custGeom>
            <a:solidFill>
              <a:schemeClr val="bg2"/>
            </a:solidFill>
            <a:ln w="12700" cap="rnd">
              <a:solidFill>
                <a:srgbClr val="000000"/>
              </a:solidFill>
              <a:round/>
              <a:headEnd/>
              <a:tailEnd/>
            </a:ln>
          </p:spPr>
          <p:txBody>
            <a:bodyPr/>
            <a:lstStyle/>
            <a:p>
              <a:endParaRPr lang="en-US"/>
            </a:p>
          </p:txBody>
        </p:sp>
        <p:sp>
          <p:nvSpPr>
            <p:cNvPr id="27657" name="Freeform 5"/>
            <p:cNvSpPr>
              <a:spLocks/>
            </p:cNvSpPr>
            <p:nvPr/>
          </p:nvSpPr>
          <p:spPr bwMode="auto">
            <a:xfrm>
              <a:off x="5067" y="2147"/>
              <a:ext cx="10" cy="229"/>
            </a:xfrm>
            <a:custGeom>
              <a:avLst/>
              <a:gdLst>
                <a:gd name="T0" fmla="*/ 8 w 10"/>
                <a:gd name="T1" fmla="*/ 0 h 229"/>
                <a:gd name="T2" fmla="*/ 0 w 10"/>
                <a:gd name="T3" fmla="*/ 36 h 229"/>
                <a:gd name="T4" fmla="*/ 0 w 10"/>
                <a:gd name="T5" fmla="*/ 228 h 229"/>
                <a:gd name="T6" fmla="*/ 9 w 10"/>
                <a:gd name="T7" fmla="*/ 189 h 229"/>
                <a:gd name="T8" fmla="*/ 8 w 10"/>
                <a:gd name="T9" fmla="*/ 0 h 229"/>
                <a:gd name="T10" fmla="*/ 0 60000 65536"/>
                <a:gd name="T11" fmla="*/ 0 60000 65536"/>
                <a:gd name="T12" fmla="*/ 0 60000 65536"/>
                <a:gd name="T13" fmla="*/ 0 60000 65536"/>
                <a:gd name="T14" fmla="*/ 0 60000 65536"/>
                <a:gd name="T15" fmla="*/ 0 w 10"/>
                <a:gd name="T16" fmla="*/ 0 h 229"/>
                <a:gd name="T17" fmla="*/ 10 w 10"/>
                <a:gd name="T18" fmla="*/ 229 h 229"/>
              </a:gdLst>
              <a:ahLst/>
              <a:cxnLst>
                <a:cxn ang="T10">
                  <a:pos x="T0" y="T1"/>
                </a:cxn>
                <a:cxn ang="T11">
                  <a:pos x="T2" y="T3"/>
                </a:cxn>
                <a:cxn ang="T12">
                  <a:pos x="T4" y="T5"/>
                </a:cxn>
                <a:cxn ang="T13">
                  <a:pos x="T6" y="T7"/>
                </a:cxn>
                <a:cxn ang="T14">
                  <a:pos x="T8" y="T9"/>
                </a:cxn>
              </a:cxnLst>
              <a:rect l="T15" t="T16" r="T17" b="T18"/>
              <a:pathLst>
                <a:path w="10" h="229">
                  <a:moveTo>
                    <a:pt x="8" y="0"/>
                  </a:moveTo>
                  <a:lnTo>
                    <a:pt x="0" y="36"/>
                  </a:lnTo>
                  <a:lnTo>
                    <a:pt x="0" y="228"/>
                  </a:lnTo>
                  <a:lnTo>
                    <a:pt x="9" y="189"/>
                  </a:lnTo>
                  <a:lnTo>
                    <a:pt x="8" y="0"/>
                  </a:lnTo>
                </a:path>
              </a:pathLst>
            </a:custGeom>
            <a:solidFill>
              <a:schemeClr val="bg2"/>
            </a:solidFill>
            <a:ln w="12700" cap="rnd">
              <a:solidFill>
                <a:srgbClr val="000000"/>
              </a:solidFill>
              <a:round/>
              <a:headEnd/>
              <a:tailEnd/>
            </a:ln>
          </p:spPr>
          <p:txBody>
            <a:bodyPr/>
            <a:lstStyle/>
            <a:p>
              <a:endParaRPr lang="en-US"/>
            </a:p>
          </p:txBody>
        </p:sp>
        <p:sp>
          <p:nvSpPr>
            <p:cNvPr id="27658" name="Freeform 6"/>
            <p:cNvSpPr>
              <a:spLocks/>
            </p:cNvSpPr>
            <p:nvPr/>
          </p:nvSpPr>
          <p:spPr bwMode="auto">
            <a:xfrm>
              <a:off x="3401" y="3530"/>
              <a:ext cx="62" cy="206"/>
            </a:xfrm>
            <a:custGeom>
              <a:avLst/>
              <a:gdLst>
                <a:gd name="T0" fmla="*/ 0 w 62"/>
                <a:gd name="T1" fmla="*/ 36 h 206"/>
                <a:gd name="T2" fmla="*/ 28 w 62"/>
                <a:gd name="T3" fmla="*/ 116 h 206"/>
                <a:gd name="T4" fmla="*/ 28 w 62"/>
                <a:gd name="T5" fmla="*/ 205 h 206"/>
                <a:gd name="T6" fmla="*/ 61 w 62"/>
                <a:gd name="T7" fmla="*/ 183 h 206"/>
                <a:gd name="T8" fmla="*/ 61 w 62"/>
                <a:gd name="T9" fmla="*/ 0 h 206"/>
                <a:gd name="T10" fmla="*/ 0 w 62"/>
                <a:gd name="T11" fmla="*/ 36 h 206"/>
                <a:gd name="T12" fmla="*/ 0 60000 65536"/>
                <a:gd name="T13" fmla="*/ 0 60000 65536"/>
                <a:gd name="T14" fmla="*/ 0 60000 65536"/>
                <a:gd name="T15" fmla="*/ 0 60000 65536"/>
                <a:gd name="T16" fmla="*/ 0 60000 65536"/>
                <a:gd name="T17" fmla="*/ 0 60000 65536"/>
                <a:gd name="T18" fmla="*/ 0 w 62"/>
                <a:gd name="T19" fmla="*/ 0 h 206"/>
                <a:gd name="T20" fmla="*/ 62 w 62"/>
                <a:gd name="T21" fmla="*/ 206 h 206"/>
              </a:gdLst>
              <a:ahLst/>
              <a:cxnLst>
                <a:cxn ang="T12">
                  <a:pos x="T0" y="T1"/>
                </a:cxn>
                <a:cxn ang="T13">
                  <a:pos x="T2" y="T3"/>
                </a:cxn>
                <a:cxn ang="T14">
                  <a:pos x="T4" y="T5"/>
                </a:cxn>
                <a:cxn ang="T15">
                  <a:pos x="T6" y="T7"/>
                </a:cxn>
                <a:cxn ang="T16">
                  <a:pos x="T8" y="T9"/>
                </a:cxn>
                <a:cxn ang="T17">
                  <a:pos x="T10" y="T11"/>
                </a:cxn>
              </a:cxnLst>
              <a:rect l="T18" t="T19" r="T20" b="T21"/>
              <a:pathLst>
                <a:path w="62" h="206">
                  <a:moveTo>
                    <a:pt x="0" y="36"/>
                  </a:moveTo>
                  <a:lnTo>
                    <a:pt x="28" y="116"/>
                  </a:lnTo>
                  <a:lnTo>
                    <a:pt x="28" y="205"/>
                  </a:lnTo>
                  <a:lnTo>
                    <a:pt x="61" y="183"/>
                  </a:lnTo>
                  <a:lnTo>
                    <a:pt x="61" y="0"/>
                  </a:lnTo>
                  <a:lnTo>
                    <a:pt x="0" y="36"/>
                  </a:lnTo>
                </a:path>
              </a:pathLst>
            </a:custGeom>
            <a:solidFill>
              <a:schemeClr val="bg2"/>
            </a:solidFill>
            <a:ln w="12700" cap="rnd">
              <a:solidFill>
                <a:srgbClr val="000000"/>
              </a:solidFill>
              <a:round/>
              <a:headEnd/>
              <a:tailEnd/>
            </a:ln>
          </p:spPr>
          <p:txBody>
            <a:bodyPr/>
            <a:lstStyle/>
            <a:p>
              <a:endParaRPr lang="en-US"/>
            </a:p>
          </p:txBody>
        </p:sp>
        <p:sp>
          <p:nvSpPr>
            <p:cNvPr id="27659" name="Freeform 7"/>
            <p:cNvSpPr>
              <a:spLocks/>
            </p:cNvSpPr>
            <p:nvPr/>
          </p:nvSpPr>
          <p:spPr bwMode="auto">
            <a:xfrm>
              <a:off x="3462" y="3524"/>
              <a:ext cx="192" cy="191"/>
            </a:xfrm>
            <a:custGeom>
              <a:avLst/>
              <a:gdLst>
                <a:gd name="T0" fmla="*/ 0 w 192"/>
                <a:gd name="T1" fmla="*/ 7 h 191"/>
                <a:gd name="T2" fmla="*/ 81 w 192"/>
                <a:gd name="T3" fmla="*/ 0 h 191"/>
                <a:gd name="T4" fmla="*/ 191 w 192"/>
                <a:gd name="T5" fmla="*/ 0 h 191"/>
                <a:gd name="T6" fmla="*/ 191 w 192"/>
                <a:gd name="T7" fmla="*/ 185 h 191"/>
                <a:gd name="T8" fmla="*/ 81 w 192"/>
                <a:gd name="T9" fmla="*/ 185 h 191"/>
                <a:gd name="T10" fmla="*/ 0 w 192"/>
                <a:gd name="T11" fmla="*/ 190 h 191"/>
                <a:gd name="T12" fmla="*/ 0 w 192"/>
                <a:gd name="T13" fmla="*/ 7 h 191"/>
                <a:gd name="T14" fmla="*/ 0 60000 65536"/>
                <a:gd name="T15" fmla="*/ 0 60000 65536"/>
                <a:gd name="T16" fmla="*/ 0 60000 65536"/>
                <a:gd name="T17" fmla="*/ 0 60000 65536"/>
                <a:gd name="T18" fmla="*/ 0 60000 65536"/>
                <a:gd name="T19" fmla="*/ 0 60000 65536"/>
                <a:gd name="T20" fmla="*/ 0 60000 65536"/>
                <a:gd name="T21" fmla="*/ 0 w 192"/>
                <a:gd name="T22" fmla="*/ 0 h 191"/>
                <a:gd name="T23" fmla="*/ 192 w 192"/>
                <a:gd name="T24" fmla="*/ 191 h 19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2" h="191">
                  <a:moveTo>
                    <a:pt x="0" y="7"/>
                  </a:moveTo>
                  <a:lnTo>
                    <a:pt x="81" y="0"/>
                  </a:lnTo>
                  <a:lnTo>
                    <a:pt x="191" y="0"/>
                  </a:lnTo>
                  <a:lnTo>
                    <a:pt x="191" y="185"/>
                  </a:lnTo>
                  <a:lnTo>
                    <a:pt x="81" y="185"/>
                  </a:lnTo>
                  <a:lnTo>
                    <a:pt x="0" y="190"/>
                  </a:lnTo>
                  <a:lnTo>
                    <a:pt x="0" y="7"/>
                  </a:lnTo>
                </a:path>
              </a:pathLst>
            </a:custGeom>
            <a:solidFill>
              <a:schemeClr val="bg2"/>
            </a:solidFill>
            <a:ln w="12700" cap="rnd">
              <a:solidFill>
                <a:srgbClr val="000000"/>
              </a:solidFill>
              <a:round/>
              <a:headEnd/>
              <a:tailEnd/>
            </a:ln>
          </p:spPr>
          <p:txBody>
            <a:bodyPr/>
            <a:lstStyle/>
            <a:p>
              <a:endParaRPr lang="en-US"/>
            </a:p>
          </p:txBody>
        </p:sp>
        <p:sp>
          <p:nvSpPr>
            <p:cNvPr id="27660" name="Freeform 8"/>
            <p:cNvSpPr>
              <a:spLocks/>
            </p:cNvSpPr>
            <p:nvPr/>
          </p:nvSpPr>
          <p:spPr bwMode="auto">
            <a:xfrm>
              <a:off x="3655" y="3526"/>
              <a:ext cx="92" cy="261"/>
            </a:xfrm>
            <a:custGeom>
              <a:avLst/>
              <a:gdLst>
                <a:gd name="T0" fmla="*/ 0 w 92"/>
                <a:gd name="T1" fmla="*/ 0 h 261"/>
                <a:gd name="T2" fmla="*/ 0 w 92"/>
                <a:gd name="T3" fmla="*/ 183 h 261"/>
                <a:gd name="T4" fmla="*/ 91 w 92"/>
                <a:gd name="T5" fmla="*/ 260 h 261"/>
                <a:gd name="T6" fmla="*/ 91 w 92"/>
                <a:gd name="T7" fmla="*/ 72 h 261"/>
                <a:gd name="T8" fmla="*/ 0 w 92"/>
                <a:gd name="T9" fmla="*/ 0 h 261"/>
                <a:gd name="T10" fmla="*/ 0 60000 65536"/>
                <a:gd name="T11" fmla="*/ 0 60000 65536"/>
                <a:gd name="T12" fmla="*/ 0 60000 65536"/>
                <a:gd name="T13" fmla="*/ 0 60000 65536"/>
                <a:gd name="T14" fmla="*/ 0 60000 65536"/>
                <a:gd name="T15" fmla="*/ 0 w 92"/>
                <a:gd name="T16" fmla="*/ 0 h 261"/>
                <a:gd name="T17" fmla="*/ 92 w 92"/>
                <a:gd name="T18" fmla="*/ 261 h 261"/>
              </a:gdLst>
              <a:ahLst/>
              <a:cxnLst>
                <a:cxn ang="T10">
                  <a:pos x="T0" y="T1"/>
                </a:cxn>
                <a:cxn ang="T11">
                  <a:pos x="T2" y="T3"/>
                </a:cxn>
                <a:cxn ang="T12">
                  <a:pos x="T4" y="T5"/>
                </a:cxn>
                <a:cxn ang="T13">
                  <a:pos x="T6" y="T7"/>
                </a:cxn>
                <a:cxn ang="T14">
                  <a:pos x="T8" y="T9"/>
                </a:cxn>
              </a:cxnLst>
              <a:rect l="T15" t="T16" r="T17" b="T18"/>
              <a:pathLst>
                <a:path w="92" h="261">
                  <a:moveTo>
                    <a:pt x="0" y="0"/>
                  </a:moveTo>
                  <a:lnTo>
                    <a:pt x="0" y="183"/>
                  </a:lnTo>
                  <a:lnTo>
                    <a:pt x="91" y="260"/>
                  </a:lnTo>
                  <a:lnTo>
                    <a:pt x="91" y="72"/>
                  </a:lnTo>
                  <a:lnTo>
                    <a:pt x="0" y="0"/>
                  </a:lnTo>
                </a:path>
              </a:pathLst>
            </a:custGeom>
            <a:solidFill>
              <a:schemeClr val="folHlink"/>
            </a:solidFill>
            <a:ln w="12700" cap="rnd">
              <a:solidFill>
                <a:srgbClr val="000000"/>
              </a:solidFill>
              <a:round/>
              <a:headEnd/>
              <a:tailEnd/>
            </a:ln>
          </p:spPr>
          <p:txBody>
            <a:bodyPr/>
            <a:lstStyle/>
            <a:p>
              <a:endParaRPr lang="en-US"/>
            </a:p>
          </p:txBody>
        </p:sp>
        <p:sp>
          <p:nvSpPr>
            <p:cNvPr id="27661" name="Freeform 9"/>
            <p:cNvSpPr>
              <a:spLocks/>
            </p:cNvSpPr>
            <p:nvPr/>
          </p:nvSpPr>
          <p:spPr bwMode="auto">
            <a:xfrm>
              <a:off x="3746" y="3574"/>
              <a:ext cx="113" cy="211"/>
            </a:xfrm>
            <a:custGeom>
              <a:avLst/>
              <a:gdLst>
                <a:gd name="T0" fmla="*/ 0 w 113"/>
                <a:gd name="T1" fmla="*/ 26 h 211"/>
                <a:gd name="T2" fmla="*/ 112 w 113"/>
                <a:gd name="T3" fmla="*/ 0 h 211"/>
                <a:gd name="T4" fmla="*/ 112 w 113"/>
                <a:gd name="T5" fmla="*/ 186 h 211"/>
                <a:gd name="T6" fmla="*/ 0 w 113"/>
                <a:gd name="T7" fmla="*/ 210 h 211"/>
                <a:gd name="T8" fmla="*/ 0 w 113"/>
                <a:gd name="T9" fmla="*/ 26 h 211"/>
                <a:gd name="T10" fmla="*/ 0 60000 65536"/>
                <a:gd name="T11" fmla="*/ 0 60000 65536"/>
                <a:gd name="T12" fmla="*/ 0 60000 65536"/>
                <a:gd name="T13" fmla="*/ 0 60000 65536"/>
                <a:gd name="T14" fmla="*/ 0 60000 65536"/>
                <a:gd name="T15" fmla="*/ 0 w 113"/>
                <a:gd name="T16" fmla="*/ 0 h 211"/>
                <a:gd name="T17" fmla="*/ 113 w 113"/>
                <a:gd name="T18" fmla="*/ 211 h 211"/>
              </a:gdLst>
              <a:ahLst/>
              <a:cxnLst>
                <a:cxn ang="T10">
                  <a:pos x="T0" y="T1"/>
                </a:cxn>
                <a:cxn ang="T11">
                  <a:pos x="T2" y="T3"/>
                </a:cxn>
                <a:cxn ang="T12">
                  <a:pos x="T4" y="T5"/>
                </a:cxn>
                <a:cxn ang="T13">
                  <a:pos x="T6" y="T7"/>
                </a:cxn>
                <a:cxn ang="T14">
                  <a:pos x="T8" y="T9"/>
                </a:cxn>
              </a:cxnLst>
              <a:rect l="T15" t="T16" r="T17" b="T18"/>
              <a:pathLst>
                <a:path w="113" h="211">
                  <a:moveTo>
                    <a:pt x="0" y="26"/>
                  </a:moveTo>
                  <a:lnTo>
                    <a:pt x="112" y="0"/>
                  </a:lnTo>
                  <a:lnTo>
                    <a:pt x="112" y="186"/>
                  </a:lnTo>
                  <a:lnTo>
                    <a:pt x="0" y="210"/>
                  </a:lnTo>
                  <a:lnTo>
                    <a:pt x="0" y="26"/>
                  </a:lnTo>
                </a:path>
              </a:pathLst>
            </a:custGeom>
            <a:solidFill>
              <a:schemeClr val="bg2"/>
            </a:solidFill>
            <a:ln w="12700" cap="rnd">
              <a:solidFill>
                <a:srgbClr val="000000"/>
              </a:solidFill>
              <a:round/>
              <a:headEnd/>
              <a:tailEnd/>
            </a:ln>
          </p:spPr>
          <p:txBody>
            <a:bodyPr/>
            <a:lstStyle/>
            <a:p>
              <a:endParaRPr lang="en-US"/>
            </a:p>
          </p:txBody>
        </p:sp>
        <p:sp>
          <p:nvSpPr>
            <p:cNvPr id="27662" name="Freeform 10"/>
            <p:cNvSpPr>
              <a:spLocks/>
            </p:cNvSpPr>
            <p:nvPr/>
          </p:nvSpPr>
          <p:spPr bwMode="auto">
            <a:xfrm>
              <a:off x="3934" y="3754"/>
              <a:ext cx="73" cy="292"/>
            </a:xfrm>
            <a:custGeom>
              <a:avLst/>
              <a:gdLst>
                <a:gd name="T0" fmla="*/ 0 w 73"/>
                <a:gd name="T1" fmla="*/ 0 h 292"/>
                <a:gd name="T2" fmla="*/ 72 w 73"/>
                <a:gd name="T3" fmla="*/ 103 h 292"/>
                <a:gd name="T4" fmla="*/ 72 w 73"/>
                <a:gd name="T5" fmla="*/ 291 h 292"/>
                <a:gd name="T6" fmla="*/ 0 w 73"/>
                <a:gd name="T7" fmla="*/ 185 h 292"/>
                <a:gd name="T8" fmla="*/ 0 w 73"/>
                <a:gd name="T9" fmla="*/ 0 h 292"/>
                <a:gd name="T10" fmla="*/ 0 60000 65536"/>
                <a:gd name="T11" fmla="*/ 0 60000 65536"/>
                <a:gd name="T12" fmla="*/ 0 60000 65536"/>
                <a:gd name="T13" fmla="*/ 0 60000 65536"/>
                <a:gd name="T14" fmla="*/ 0 60000 65536"/>
                <a:gd name="T15" fmla="*/ 0 w 73"/>
                <a:gd name="T16" fmla="*/ 0 h 292"/>
                <a:gd name="T17" fmla="*/ 73 w 73"/>
                <a:gd name="T18" fmla="*/ 292 h 292"/>
              </a:gdLst>
              <a:ahLst/>
              <a:cxnLst>
                <a:cxn ang="T10">
                  <a:pos x="T0" y="T1"/>
                </a:cxn>
                <a:cxn ang="T11">
                  <a:pos x="T2" y="T3"/>
                </a:cxn>
                <a:cxn ang="T12">
                  <a:pos x="T4" y="T5"/>
                </a:cxn>
                <a:cxn ang="T13">
                  <a:pos x="T6" y="T7"/>
                </a:cxn>
                <a:cxn ang="T14">
                  <a:pos x="T8" y="T9"/>
                </a:cxn>
              </a:cxnLst>
              <a:rect l="T15" t="T16" r="T17" b="T18"/>
              <a:pathLst>
                <a:path w="73" h="292">
                  <a:moveTo>
                    <a:pt x="0" y="0"/>
                  </a:moveTo>
                  <a:lnTo>
                    <a:pt x="72" y="103"/>
                  </a:lnTo>
                  <a:lnTo>
                    <a:pt x="72" y="291"/>
                  </a:lnTo>
                  <a:lnTo>
                    <a:pt x="0" y="185"/>
                  </a:lnTo>
                  <a:lnTo>
                    <a:pt x="0" y="0"/>
                  </a:lnTo>
                </a:path>
              </a:pathLst>
            </a:custGeom>
            <a:solidFill>
              <a:schemeClr val="folHlink"/>
            </a:solidFill>
            <a:ln w="12700" cap="rnd">
              <a:solidFill>
                <a:srgbClr val="000000"/>
              </a:solidFill>
              <a:round/>
              <a:headEnd/>
              <a:tailEnd/>
            </a:ln>
          </p:spPr>
          <p:txBody>
            <a:bodyPr/>
            <a:lstStyle/>
            <a:p>
              <a:endParaRPr lang="en-US"/>
            </a:p>
          </p:txBody>
        </p:sp>
        <p:sp>
          <p:nvSpPr>
            <p:cNvPr id="27663" name="Freeform 11"/>
            <p:cNvSpPr>
              <a:spLocks/>
            </p:cNvSpPr>
            <p:nvPr/>
          </p:nvSpPr>
          <p:spPr bwMode="auto">
            <a:xfrm>
              <a:off x="3858" y="3574"/>
              <a:ext cx="94" cy="265"/>
            </a:xfrm>
            <a:custGeom>
              <a:avLst/>
              <a:gdLst>
                <a:gd name="T0" fmla="*/ 0 w 94"/>
                <a:gd name="T1" fmla="*/ 0 h 265"/>
                <a:gd name="T2" fmla="*/ 93 w 94"/>
                <a:gd name="T3" fmla="*/ 95 h 265"/>
                <a:gd name="T4" fmla="*/ 73 w 94"/>
                <a:gd name="T5" fmla="*/ 181 h 265"/>
                <a:gd name="T6" fmla="*/ 73 w 94"/>
                <a:gd name="T7" fmla="*/ 264 h 265"/>
                <a:gd name="T8" fmla="*/ 0 w 94"/>
                <a:gd name="T9" fmla="*/ 184 h 265"/>
                <a:gd name="T10" fmla="*/ 0 w 94"/>
                <a:gd name="T11" fmla="*/ 0 h 265"/>
                <a:gd name="T12" fmla="*/ 0 60000 65536"/>
                <a:gd name="T13" fmla="*/ 0 60000 65536"/>
                <a:gd name="T14" fmla="*/ 0 60000 65536"/>
                <a:gd name="T15" fmla="*/ 0 60000 65536"/>
                <a:gd name="T16" fmla="*/ 0 60000 65536"/>
                <a:gd name="T17" fmla="*/ 0 60000 65536"/>
                <a:gd name="T18" fmla="*/ 0 w 94"/>
                <a:gd name="T19" fmla="*/ 0 h 265"/>
                <a:gd name="T20" fmla="*/ 94 w 94"/>
                <a:gd name="T21" fmla="*/ 265 h 265"/>
              </a:gdLst>
              <a:ahLst/>
              <a:cxnLst>
                <a:cxn ang="T12">
                  <a:pos x="T0" y="T1"/>
                </a:cxn>
                <a:cxn ang="T13">
                  <a:pos x="T2" y="T3"/>
                </a:cxn>
                <a:cxn ang="T14">
                  <a:pos x="T4" y="T5"/>
                </a:cxn>
                <a:cxn ang="T15">
                  <a:pos x="T6" y="T7"/>
                </a:cxn>
                <a:cxn ang="T16">
                  <a:pos x="T8" y="T9"/>
                </a:cxn>
                <a:cxn ang="T17">
                  <a:pos x="T10" y="T11"/>
                </a:cxn>
              </a:cxnLst>
              <a:rect l="T18" t="T19" r="T20" b="T21"/>
              <a:pathLst>
                <a:path w="94" h="265">
                  <a:moveTo>
                    <a:pt x="0" y="0"/>
                  </a:moveTo>
                  <a:lnTo>
                    <a:pt x="93" y="95"/>
                  </a:lnTo>
                  <a:lnTo>
                    <a:pt x="73" y="181"/>
                  </a:lnTo>
                  <a:lnTo>
                    <a:pt x="73" y="264"/>
                  </a:lnTo>
                  <a:lnTo>
                    <a:pt x="0" y="184"/>
                  </a:lnTo>
                  <a:lnTo>
                    <a:pt x="0" y="0"/>
                  </a:lnTo>
                </a:path>
              </a:pathLst>
            </a:custGeom>
            <a:solidFill>
              <a:schemeClr val="folHlink"/>
            </a:solidFill>
            <a:ln w="12700" cap="rnd">
              <a:solidFill>
                <a:srgbClr val="000000"/>
              </a:solidFill>
              <a:round/>
              <a:headEnd/>
              <a:tailEnd/>
            </a:ln>
          </p:spPr>
          <p:txBody>
            <a:bodyPr/>
            <a:lstStyle/>
            <a:p>
              <a:endParaRPr lang="en-US"/>
            </a:p>
          </p:txBody>
        </p:sp>
        <p:sp>
          <p:nvSpPr>
            <p:cNvPr id="27664" name="Freeform 12"/>
            <p:cNvSpPr>
              <a:spLocks/>
            </p:cNvSpPr>
            <p:nvPr/>
          </p:nvSpPr>
          <p:spPr bwMode="auto">
            <a:xfrm>
              <a:off x="2731" y="3599"/>
              <a:ext cx="198" cy="327"/>
            </a:xfrm>
            <a:custGeom>
              <a:avLst/>
              <a:gdLst>
                <a:gd name="T0" fmla="*/ 18 w 198"/>
                <a:gd name="T1" fmla="*/ 326 h 327"/>
                <a:gd name="T2" fmla="*/ 0 w 198"/>
                <a:gd name="T3" fmla="*/ 224 h 327"/>
                <a:gd name="T4" fmla="*/ 41 w 198"/>
                <a:gd name="T5" fmla="*/ 119 h 327"/>
                <a:gd name="T6" fmla="*/ 197 w 198"/>
                <a:gd name="T7" fmla="*/ 0 h 327"/>
                <a:gd name="T8" fmla="*/ 197 w 198"/>
                <a:gd name="T9" fmla="*/ 183 h 327"/>
                <a:gd name="T10" fmla="*/ 43 w 198"/>
                <a:gd name="T11" fmla="*/ 300 h 327"/>
                <a:gd name="T12" fmla="*/ 18 w 198"/>
                <a:gd name="T13" fmla="*/ 326 h 327"/>
                <a:gd name="T14" fmla="*/ 0 60000 65536"/>
                <a:gd name="T15" fmla="*/ 0 60000 65536"/>
                <a:gd name="T16" fmla="*/ 0 60000 65536"/>
                <a:gd name="T17" fmla="*/ 0 60000 65536"/>
                <a:gd name="T18" fmla="*/ 0 60000 65536"/>
                <a:gd name="T19" fmla="*/ 0 60000 65536"/>
                <a:gd name="T20" fmla="*/ 0 60000 65536"/>
                <a:gd name="T21" fmla="*/ 0 w 198"/>
                <a:gd name="T22" fmla="*/ 0 h 327"/>
                <a:gd name="T23" fmla="*/ 198 w 198"/>
                <a:gd name="T24" fmla="*/ 327 h 32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8" h="327">
                  <a:moveTo>
                    <a:pt x="18" y="326"/>
                  </a:moveTo>
                  <a:lnTo>
                    <a:pt x="0" y="224"/>
                  </a:lnTo>
                  <a:lnTo>
                    <a:pt x="41" y="119"/>
                  </a:lnTo>
                  <a:lnTo>
                    <a:pt x="197" y="0"/>
                  </a:lnTo>
                  <a:lnTo>
                    <a:pt x="197" y="183"/>
                  </a:lnTo>
                  <a:lnTo>
                    <a:pt x="43" y="300"/>
                  </a:lnTo>
                  <a:lnTo>
                    <a:pt x="18" y="326"/>
                  </a:lnTo>
                </a:path>
              </a:pathLst>
            </a:custGeom>
            <a:solidFill>
              <a:schemeClr val="bg2"/>
            </a:solidFill>
            <a:ln w="12700" cap="rnd">
              <a:solidFill>
                <a:srgbClr val="000000"/>
              </a:solidFill>
              <a:round/>
              <a:headEnd/>
              <a:tailEnd/>
            </a:ln>
          </p:spPr>
          <p:txBody>
            <a:bodyPr/>
            <a:lstStyle/>
            <a:p>
              <a:endParaRPr lang="en-US"/>
            </a:p>
          </p:txBody>
        </p:sp>
        <p:sp>
          <p:nvSpPr>
            <p:cNvPr id="27665" name="Freeform 13"/>
            <p:cNvSpPr>
              <a:spLocks/>
            </p:cNvSpPr>
            <p:nvPr/>
          </p:nvSpPr>
          <p:spPr bwMode="auto">
            <a:xfrm>
              <a:off x="2928" y="3570"/>
              <a:ext cx="111" cy="211"/>
            </a:xfrm>
            <a:custGeom>
              <a:avLst/>
              <a:gdLst>
                <a:gd name="T0" fmla="*/ 0 w 111"/>
                <a:gd name="T1" fmla="*/ 29 h 211"/>
                <a:gd name="T2" fmla="*/ 0 w 111"/>
                <a:gd name="T3" fmla="*/ 210 h 211"/>
                <a:gd name="T4" fmla="*/ 110 w 111"/>
                <a:gd name="T5" fmla="*/ 184 h 211"/>
                <a:gd name="T6" fmla="*/ 110 w 111"/>
                <a:gd name="T7" fmla="*/ 0 h 211"/>
                <a:gd name="T8" fmla="*/ 0 w 111"/>
                <a:gd name="T9" fmla="*/ 29 h 211"/>
                <a:gd name="T10" fmla="*/ 0 60000 65536"/>
                <a:gd name="T11" fmla="*/ 0 60000 65536"/>
                <a:gd name="T12" fmla="*/ 0 60000 65536"/>
                <a:gd name="T13" fmla="*/ 0 60000 65536"/>
                <a:gd name="T14" fmla="*/ 0 60000 65536"/>
                <a:gd name="T15" fmla="*/ 0 w 111"/>
                <a:gd name="T16" fmla="*/ 0 h 211"/>
                <a:gd name="T17" fmla="*/ 111 w 111"/>
                <a:gd name="T18" fmla="*/ 211 h 211"/>
              </a:gdLst>
              <a:ahLst/>
              <a:cxnLst>
                <a:cxn ang="T10">
                  <a:pos x="T0" y="T1"/>
                </a:cxn>
                <a:cxn ang="T11">
                  <a:pos x="T2" y="T3"/>
                </a:cxn>
                <a:cxn ang="T12">
                  <a:pos x="T4" y="T5"/>
                </a:cxn>
                <a:cxn ang="T13">
                  <a:pos x="T6" y="T7"/>
                </a:cxn>
                <a:cxn ang="T14">
                  <a:pos x="T8" y="T9"/>
                </a:cxn>
              </a:cxnLst>
              <a:rect l="T15" t="T16" r="T17" b="T18"/>
              <a:pathLst>
                <a:path w="111" h="211">
                  <a:moveTo>
                    <a:pt x="0" y="29"/>
                  </a:moveTo>
                  <a:lnTo>
                    <a:pt x="0" y="210"/>
                  </a:lnTo>
                  <a:lnTo>
                    <a:pt x="110" y="184"/>
                  </a:lnTo>
                  <a:lnTo>
                    <a:pt x="110" y="0"/>
                  </a:lnTo>
                  <a:lnTo>
                    <a:pt x="0" y="29"/>
                  </a:lnTo>
                </a:path>
              </a:pathLst>
            </a:custGeom>
            <a:solidFill>
              <a:schemeClr val="bg2"/>
            </a:solidFill>
            <a:ln w="12700" cap="rnd">
              <a:solidFill>
                <a:srgbClr val="000000"/>
              </a:solidFill>
              <a:round/>
              <a:headEnd/>
              <a:tailEnd/>
            </a:ln>
          </p:spPr>
          <p:txBody>
            <a:bodyPr/>
            <a:lstStyle/>
            <a:p>
              <a:endParaRPr lang="en-US"/>
            </a:p>
          </p:txBody>
        </p:sp>
        <p:sp>
          <p:nvSpPr>
            <p:cNvPr id="27666" name="Freeform 14"/>
            <p:cNvSpPr>
              <a:spLocks/>
            </p:cNvSpPr>
            <p:nvPr/>
          </p:nvSpPr>
          <p:spPr bwMode="auto">
            <a:xfrm>
              <a:off x="3038" y="3570"/>
              <a:ext cx="223" cy="259"/>
            </a:xfrm>
            <a:custGeom>
              <a:avLst/>
              <a:gdLst>
                <a:gd name="T0" fmla="*/ 0 w 223"/>
                <a:gd name="T1" fmla="*/ 0 h 259"/>
                <a:gd name="T2" fmla="*/ 222 w 223"/>
                <a:gd name="T3" fmla="*/ 74 h 259"/>
                <a:gd name="T4" fmla="*/ 222 w 223"/>
                <a:gd name="T5" fmla="*/ 258 h 259"/>
                <a:gd name="T6" fmla="*/ 0 w 223"/>
                <a:gd name="T7" fmla="*/ 184 h 259"/>
                <a:gd name="T8" fmla="*/ 0 w 223"/>
                <a:gd name="T9" fmla="*/ 0 h 259"/>
                <a:gd name="T10" fmla="*/ 0 60000 65536"/>
                <a:gd name="T11" fmla="*/ 0 60000 65536"/>
                <a:gd name="T12" fmla="*/ 0 60000 65536"/>
                <a:gd name="T13" fmla="*/ 0 60000 65536"/>
                <a:gd name="T14" fmla="*/ 0 60000 65536"/>
                <a:gd name="T15" fmla="*/ 0 w 223"/>
                <a:gd name="T16" fmla="*/ 0 h 259"/>
                <a:gd name="T17" fmla="*/ 223 w 223"/>
                <a:gd name="T18" fmla="*/ 259 h 259"/>
              </a:gdLst>
              <a:ahLst/>
              <a:cxnLst>
                <a:cxn ang="T10">
                  <a:pos x="T0" y="T1"/>
                </a:cxn>
                <a:cxn ang="T11">
                  <a:pos x="T2" y="T3"/>
                </a:cxn>
                <a:cxn ang="T12">
                  <a:pos x="T4" y="T5"/>
                </a:cxn>
                <a:cxn ang="T13">
                  <a:pos x="T6" y="T7"/>
                </a:cxn>
                <a:cxn ang="T14">
                  <a:pos x="T8" y="T9"/>
                </a:cxn>
              </a:cxnLst>
              <a:rect l="T15" t="T16" r="T17" b="T18"/>
              <a:pathLst>
                <a:path w="223" h="259">
                  <a:moveTo>
                    <a:pt x="0" y="0"/>
                  </a:moveTo>
                  <a:lnTo>
                    <a:pt x="222" y="74"/>
                  </a:lnTo>
                  <a:lnTo>
                    <a:pt x="222" y="258"/>
                  </a:lnTo>
                  <a:lnTo>
                    <a:pt x="0" y="184"/>
                  </a:lnTo>
                  <a:lnTo>
                    <a:pt x="0" y="0"/>
                  </a:lnTo>
                </a:path>
              </a:pathLst>
            </a:custGeom>
            <a:solidFill>
              <a:srgbClr val="676767"/>
            </a:solidFill>
            <a:ln w="12700" cap="rnd">
              <a:solidFill>
                <a:srgbClr val="000000"/>
              </a:solidFill>
              <a:round/>
              <a:headEnd/>
              <a:tailEnd/>
            </a:ln>
          </p:spPr>
          <p:txBody>
            <a:bodyPr/>
            <a:lstStyle/>
            <a:p>
              <a:endParaRPr lang="en-US"/>
            </a:p>
          </p:txBody>
        </p:sp>
        <p:sp>
          <p:nvSpPr>
            <p:cNvPr id="27667" name="Freeform 15"/>
            <p:cNvSpPr>
              <a:spLocks/>
            </p:cNvSpPr>
            <p:nvPr/>
          </p:nvSpPr>
          <p:spPr bwMode="auto">
            <a:xfrm>
              <a:off x="3260" y="3644"/>
              <a:ext cx="172" cy="192"/>
            </a:xfrm>
            <a:custGeom>
              <a:avLst/>
              <a:gdLst>
                <a:gd name="T0" fmla="*/ 0 w 172"/>
                <a:gd name="T1" fmla="*/ 0 h 192"/>
                <a:gd name="T2" fmla="*/ 0 w 172"/>
                <a:gd name="T3" fmla="*/ 184 h 192"/>
                <a:gd name="T4" fmla="*/ 171 w 172"/>
                <a:gd name="T5" fmla="*/ 191 h 192"/>
                <a:gd name="T6" fmla="*/ 171 w 172"/>
                <a:gd name="T7" fmla="*/ 5 h 192"/>
                <a:gd name="T8" fmla="*/ 0 w 172"/>
                <a:gd name="T9" fmla="*/ 0 h 192"/>
                <a:gd name="T10" fmla="*/ 0 60000 65536"/>
                <a:gd name="T11" fmla="*/ 0 60000 65536"/>
                <a:gd name="T12" fmla="*/ 0 60000 65536"/>
                <a:gd name="T13" fmla="*/ 0 60000 65536"/>
                <a:gd name="T14" fmla="*/ 0 60000 65536"/>
                <a:gd name="T15" fmla="*/ 0 w 172"/>
                <a:gd name="T16" fmla="*/ 0 h 192"/>
                <a:gd name="T17" fmla="*/ 172 w 172"/>
                <a:gd name="T18" fmla="*/ 192 h 192"/>
              </a:gdLst>
              <a:ahLst/>
              <a:cxnLst>
                <a:cxn ang="T10">
                  <a:pos x="T0" y="T1"/>
                </a:cxn>
                <a:cxn ang="T11">
                  <a:pos x="T2" y="T3"/>
                </a:cxn>
                <a:cxn ang="T12">
                  <a:pos x="T4" y="T5"/>
                </a:cxn>
                <a:cxn ang="T13">
                  <a:pos x="T6" y="T7"/>
                </a:cxn>
                <a:cxn ang="T14">
                  <a:pos x="T8" y="T9"/>
                </a:cxn>
              </a:cxnLst>
              <a:rect l="T15" t="T16" r="T17" b="T18"/>
              <a:pathLst>
                <a:path w="172" h="192">
                  <a:moveTo>
                    <a:pt x="0" y="0"/>
                  </a:moveTo>
                  <a:lnTo>
                    <a:pt x="0" y="184"/>
                  </a:lnTo>
                  <a:lnTo>
                    <a:pt x="171" y="191"/>
                  </a:lnTo>
                  <a:lnTo>
                    <a:pt x="171" y="5"/>
                  </a:lnTo>
                  <a:lnTo>
                    <a:pt x="0" y="0"/>
                  </a:lnTo>
                </a:path>
              </a:pathLst>
            </a:custGeom>
            <a:solidFill>
              <a:schemeClr val="folHlink"/>
            </a:solidFill>
            <a:ln w="12700" cap="rnd">
              <a:solidFill>
                <a:srgbClr val="000000"/>
              </a:solidFill>
              <a:round/>
              <a:headEnd/>
              <a:tailEnd/>
            </a:ln>
          </p:spPr>
          <p:txBody>
            <a:bodyPr/>
            <a:lstStyle/>
            <a:p>
              <a:endParaRPr lang="en-US"/>
            </a:p>
          </p:txBody>
        </p:sp>
        <p:sp>
          <p:nvSpPr>
            <p:cNvPr id="27668" name="Freeform 16"/>
            <p:cNvSpPr>
              <a:spLocks/>
            </p:cNvSpPr>
            <p:nvPr/>
          </p:nvSpPr>
          <p:spPr bwMode="auto">
            <a:xfrm>
              <a:off x="4137" y="3942"/>
              <a:ext cx="98" cy="272"/>
            </a:xfrm>
            <a:custGeom>
              <a:avLst/>
              <a:gdLst>
                <a:gd name="T0" fmla="*/ 0 w 98"/>
                <a:gd name="T1" fmla="*/ 88 h 272"/>
                <a:gd name="T2" fmla="*/ 97 w 98"/>
                <a:gd name="T3" fmla="*/ 0 h 272"/>
                <a:gd name="T4" fmla="*/ 97 w 98"/>
                <a:gd name="T5" fmla="*/ 182 h 272"/>
                <a:gd name="T6" fmla="*/ 0 w 98"/>
                <a:gd name="T7" fmla="*/ 271 h 272"/>
                <a:gd name="T8" fmla="*/ 0 w 98"/>
                <a:gd name="T9" fmla="*/ 88 h 272"/>
                <a:gd name="T10" fmla="*/ 0 60000 65536"/>
                <a:gd name="T11" fmla="*/ 0 60000 65536"/>
                <a:gd name="T12" fmla="*/ 0 60000 65536"/>
                <a:gd name="T13" fmla="*/ 0 60000 65536"/>
                <a:gd name="T14" fmla="*/ 0 60000 65536"/>
                <a:gd name="T15" fmla="*/ 0 w 98"/>
                <a:gd name="T16" fmla="*/ 0 h 272"/>
                <a:gd name="T17" fmla="*/ 98 w 98"/>
                <a:gd name="T18" fmla="*/ 272 h 272"/>
              </a:gdLst>
              <a:ahLst/>
              <a:cxnLst>
                <a:cxn ang="T10">
                  <a:pos x="T0" y="T1"/>
                </a:cxn>
                <a:cxn ang="T11">
                  <a:pos x="T2" y="T3"/>
                </a:cxn>
                <a:cxn ang="T12">
                  <a:pos x="T4" y="T5"/>
                </a:cxn>
                <a:cxn ang="T13">
                  <a:pos x="T6" y="T7"/>
                </a:cxn>
                <a:cxn ang="T14">
                  <a:pos x="T8" y="T9"/>
                </a:cxn>
              </a:cxnLst>
              <a:rect l="T15" t="T16" r="T17" b="T18"/>
              <a:pathLst>
                <a:path w="98" h="272">
                  <a:moveTo>
                    <a:pt x="0" y="88"/>
                  </a:moveTo>
                  <a:lnTo>
                    <a:pt x="97" y="0"/>
                  </a:lnTo>
                  <a:lnTo>
                    <a:pt x="97" y="182"/>
                  </a:lnTo>
                  <a:lnTo>
                    <a:pt x="0" y="271"/>
                  </a:lnTo>
                  <a:lnTo>
                    <a:pt x="0" y="88"/>
                  </a:lnTo>
                </a:path>
              </a:pathLst>
            </a:custGeom>
            <a:solidFill>
              <a:schemeClr val="bg2"/>
            </a:solidFill>
            <a:ln w="12700" cap="rnd">
              <a:solidFill>
                <a:srgbClr val="000000"/>
              </a:solidFill>
              <a:round/>
              <a:headEnd/>
              <a:tailEnd/>
            </a:ln>
          </p:spPr>
          <p:txBody>
            <a:bodyPr/>
            <a:lstStyle/>
            <a:p>
              <a:endParaRPr lang="en-US"/>
            </a:p>
          </p:txBody>
        </p:sp>
        <p:sp>
          <p:nvSpPr>
            <p:cNvPr id="27669" name="Freeform 17"/>
            <p:cNvSpPr>
              <a:spLocks/>
            </p:cNvSpPr>
            <p:nvPr/>
          </p:nvSpPr>
          <p:spPr bwMode="auto">
            <a:xfrm>
              <a:off x="4005" y="3859"/>
              <a:ext cx="31" cy="189"/>
            </a:xfrm>
            <a:custGeom>
              <a:avLst/>
              <a:gdLst>
                <a:gd name="T0" fmla="*/ 0 w 31"/>
                <a:gd name="T1" fmla="*/ 0 h 189"/>
                <a:gd name="T2" fmla="*/ 0 w 31"/>
                <a:gd name="T3" fmla="*/ 188 h 189"/>
                <a:gd name="T4" fmla="*/ 30 w 31"/>
                <a:gd name="T5" fmla="*/ 188 h 189"/>
                <a:gd name="T6" fmla="*/ 30 w 31"/>
                <a:gd name="T7" fmla="*/ 2 h 189"/>
                <a:gd name="T8" fmla="*/ 0 w 31"/>
                <a:gd name="T9" fmla="*/ 0 h 189"/>
                <a:gd name="T10" fmla="*/ 0 60000 65536"/>
                <a:gd name="T11" fmla="*/ 0 60000 65536"/>
                <a:gd name="T12" fmla="*/ 0 60000 65536"/>
                <a:gd name="T13" fmla="*/ 0 60000 65536"/>
                <a:gd name="T14" fmla="*/ 0 60000 65536"/>
                <a:gd name="T15" fmla="*/ 0 w 31"/>
                <a:gd name="T16" fmla="*/ 0 h 189"/>
                <a:gd name="T17" fmla="*/ 31 w 31"/>
                <a:gd name="T18" fmla="*/ 189 h 189"/>
              </a:gdLst>
              <a:ahLst/>
              <a:cxnLst>
                <a:cxn ang="T10">
                  <a:pos x="T0" y="T1"/>
                </a:cxn>
                <a:cxn ang="T11">
                  <a:pos x="T2" y="T3"/>
                </a:cxn>
                <a:cxn ang="T12">
                  <a:pos x="T4" y="T5"/>
                </a:cxn>
                <a:cxn ang="T13">
                  <a:pos x="T6" y="T7"/>
                </a:cxn>
                <a:cxn ang="T14">
                  <a:pos x="T8" y="T9"/>
                </a:cxn>
              </a:cxnLst>
              <a:rect l="T15" t="T16" r="T17" b="T18"/>
              <a:pathLst>
                <a:path w="31" h="189">
                  <a:moveTo>
                    <a:pt x="0" y="0"/>
                  </a:moveTo>
                  <a:lnTo>
                    <a:pt x="0" y="188"/>
                  </a:lnTo>
                  <a:lnTo>
                    <a:pt x="30" y="188"/>
                  </a:lnTo>
                  <a:lnTo>
                    <a:pt x="30" y="2"/>
                  </a:lnTo>
                  <a:lnTo>
                    <a:pt x="0" y="0"/>
                  </a:lnTo>
                </a:path>
              </a:pathLst>
            </a:custGeom>
            <a:solidFill>
              <a:schemeClr val="folHlink"/>
            </a:solidFill>
            <a:ln w="12700" cap="rnd">
              <a:solidFill>
                <a:srgbClr val="000000"/>
              </a:solidFill>
              <a:round/>
              <a:headEnd/>
              <a:tailEnd/>
            </a:ln>
          </p:spPr>
          <p:txBody>
            <a:bodyPr/>
            <a:lstStyle/>
            <a:p>
              <a:endParaRPr lang="en-US"/>
            </a:p>
          </p:txBody>
        </p:sp>
        <p:sp>
          <p:nvSpPr>
            <p:cNvPr id="27670" name="Freeform 18"/>
            <p:cNvSpPr>
              <a:spLocks/>
            </p:cNvSpPr>
            <p:nvPr/>
          </p:nvSpPr>
          <p:spPr bwMode="auto">
            <a:xfrm>
              <a:off x="4060" y="4030"/>
              <a:ext cx="78" cy="189"/>
            </a:xfrm>
            <a:custGeom>
              <a:avLst/>
              <a:gdLst>
                <a:gd name="T0" fmla="*/ 0 w 78"/>
                <a:gd name="T1" fmla="*/ 5 h 189"/>
                <a:gd name="T2" fmla="*/ 77 w 78"/>
                <a:gd name="T3" fmla="*/ 0 h 189"/>
                <a:gd name="T4" fmla="*/ 77 w 78"/>
                <a:gd name="T5" fmla="*/ 181 h 189"/>
                <a:gd name="T6" fmla="*/ 0 w 78"/>
                <a:gd name="T7" fmla="*/ 188 h 189"/>
                <a:gd name="T8" fmla="*/ 0 w 78"/>
                <a:gd name="T9" fmla="*/ 5 h 189"/>
                <a:gd name="T10" fmla="*/ 0 60000 65536"/>
                <a:gd name="T11" fmla="*/ 0 60000 65536"/>
                <a:gd name="T12" fmla="*/ 0 60000 65536"/>
                <a:gd name="T13" fmla="*/ 0 60000 65536"/>
                <a:gd name="T14" fmla="*/ 0 60000 65536"/>
                <a:gd name="T15" fmla="*/ 0 w 78"/>
                <a:gd name="T16" fmla="*/ 0 h 189"/>
                <a:gd name="T17" fmla="*/ 78 w 78"/>
                <a:gd name="T18" fmla="*/ 189 h 189"/>
              </a:gdLst>
              <a:ahLst/>
              <a:cxnLst>
                <a:cxn ang="T10">
                  <a:pos x="T0" y="T1"/>
                </a:cxn>
                <a:cxn ang="T11">
                  <a:pos x="T2" y="T3"/>
                </a:cxn>
                <a:cxn ang="T12">
                  <a:pos x="T4" y="T5"/>
                </a:cxn>
                <a:cxn ang="T13">
                  <a:pos x="T6" y="T7"/>
                </a:cxn>
                <a:cxn ang="T14">
                  <a:pos x="T8" y="T9"/>
                </a:cxn>
              </a:cxnLst>
              <a:rect l="T15" t="T16" r="T17" b="T18"/>
              <a:pathLst>
                <a:path w="78" h="189">
                  <a:moveTo>
                    <a:pt x="0" y="5"/>
                  </a:moveTo>
                  <a:lnTo>
                    <a:pt x="77" y="0"/>
                  </a:lnTo>
                  <a:lnTo>
                    <a:pt x="77" y="181"/>
                  </a:lnTo>
                  <a:lnTo>
                    <a:pt x="0" y="188"/>
                  </a:lnTo>
                  <a:lnTo>
                    <a:pt x="0" y="5"/>
                  </a:lnTo>
                </a:path>
              </a:pathLst>
            </a:custGeom>
            <a:solidFill>
              <a:schemeClr val="folHlink"/>
            </a:solidFill>
            <a:ln w="12700" cap="rnd">
              <a:solidFill>
                <a:srgbClr val="000000"/>
              </a:solidFill>
              <a:round/>
              <a:headEnd/>
              <a:tailEnd/>
            </a:ln>
          </p:spPr>
          <p:txBody>
            <a:bodyPr/>
            <a:lstStyle/>
            <a:p>
              <a:endParaRPr lang="en-US"/>
            </a:p>
          </p:txBody>
        </p:sp>
        <p:sp>
          <p:nvSpPr>
            <p:cNvPr id="27671" name="Freeform 19"/>
            <p:cNvSpPr>
              <a:spLocks/>
            </p:cNvSpPr>
            <p:nvPr/>
          </p:nvSpPr>
          <p:spPr bwMode="auto">
            <a:xfrm>
              <a:off x="4034" y="3860"/>
              <a:ext cx="27" cy="360"/>
            </a:xfrm>
            <a:custGeom>
              <a:avLst/>
              <a:gdLst>
                <a:gd name="T0" fmla="*/ 0 w 27"/>
                <a:gd name="T1" fmla="*/ 0 h 360"/>
                <a:gd name="T2" fmla="*/ 26 w 27"/>
                <a:gd name="T3" fmla="*/ 179 h 360"/>
                <a:gd name="T4" fmla="*/ 26 w 27"/>
                <a:gd name="T5" fmla="*/ 359 h 360"/>
                <a:gd name="T6" fmla="*/ 0 w 27"/>
                <a:gd name="T7" fmla="*/ 185 h 360"/>
                <a:gd name="T8" fmla="*/ 0 w 27"/>
                <a:gd name="T9" fmla="*/ 0 h 360"/>
                <a:gd name="T10" fmla="*/ 0 60000 65536"/>
                <a:gd name="T11" fmla="*/ 0 60000 65536"/>
                <a:gd name="T12" fmla="*/ 0 60000 65536"/>
                <a:gd name="T13" fmla="*/ 0 60000 65536"/>
                <a:gd name="T14" fmla="*/ 0 60000 65536"/>
                <a:gd name="T15" fmla="*/ 0 w 27"/>
                <a:gd name="T16" fmla="*/ 0 h 360"/>
                <a:gd name="T17" fmla="*/ 27 w 27"/>
                <a:gd name="T18" fmla="*/ 360 h 360"/>
              </a:gdLst>
              <a:ahLst/>
              <a:cxnLst>
                <a:cxn ang="T10">
                  <a:pos x="T0" y="T1"/>
                </a:cxn>
                <a:cxn ang="T11">
                  <a:pos x="T2" y="T3"/>
                </a:cxn>
                <a:cxn ang="T12">
                  <a:pos x="T4" y="T5"/>
                </a:cxn>
                <a:cxn ang="T13">
                  <a:pos x="T6" y="T7"/>
                </a:cxn>
                <a:cxn ang="T14">
                  <a:pos x="T8" y="T9"/>
                </a:cxn>
              </a:cxnLst>
              <a:rect l="T15" t="T16" r="T17" b="T18"/>
              <a:pathLst>
                <a:path w="27" h="360">
                  <a:moveTo>
                    <a:pt x="0" y="0"/>
                  </a:moveTo>
                  <a:lnTo>
                    <a:pt x="26" y="179"/>
                  </a:lnTo>
                  <a:lnTo>
                    <a:pt x="26" y="359"/>
                  </a:lnTo>
                  <a:lnTo>
                    <a:pt x="0" y="185"/>
                  </a:lnTo>
                  <a:lnTo>
                    <a:pt x="0" y="0"/>
                  </a:lnTo>
                </a:path>
              </a:pathLst>
            </a:custGeom>
            <a:solidFill>
              <a:srgbClr val="676767"/>
            </a:solidFill>
            <a:ln w="12700" cap="rnd">
              <a:solidFill>
                <a:srgbClr val="000000"/>
              </a:solidFill>
              <a:round/>
              <a:headEnd/>
              <a:tailEnd/>
            </a:ln>
          </p:spPr>
          <p:txBody>
            <a:bodyPr/>
            <a:lstStyle/>
            <a:p>
              <a:endParaRPr lang="en-US"/>
            </a:p>
          </p:txBody>
        </p:sp>
        <p:sp>
          <p:nvSpPr>
            <p:cNvPr id="27672" name="Freeform 20"/>
            <p:cNvSpPr>
              <a:spLocks/>
            </p:cNvSpPr>
            <p:nvPr/>
          </p:nvSpPr>
          <p:spPr bwMode="auto">
            <a:xfrm>
              <a:off x="4137" y="3300"/>
              <a:ext cx="83" cy="212"/>
            </a:xfrm>
            <a:custGeom>
              <a:avLst/>
              <a:gdLst>
                <a:gd name="T0" fmla="*/ 0 w 83"/>
                <a:gd name="T1" fmla="*/ 26 h 212"/>
                <a:gd name="T2" fmla="*/ 82 w 83"/>
                <a:gd name="T3" fmla="*/ 0 h 212"/>
                <a:gd name="T4" fmla="*/ 82 w 83"/>
                <a:gd name="T5" fmla="*/ 185 h 212"/>
                <a:gd name="T6" fmla="*/ 0 w 83"/>
                <a:gd name="T7" fmla="*/ 211 h 212"/>
                <a:gd name="T8" fmla="*/ 0 w 83"/>
                <a:gd name="T9" fmla="*/ 26 h 212"/>
                <a:gd name="T10" fmla="*/ 0 60000 65536"/>
                <a:gd name="T11" fmla="*/ 0 60000 65536"/>
                <a:gd name="T12" fmla="*/ 0 60000 65536"/>
                <a:gd name="T13" fmla="*/ 0 60000 65536"/>
                <a:gd name="T14" fmla="*/ 0 60000 65536"/>
                <a:gd name="T15" fmla="*/ 0 w 83"/>
                <a:gd name="T16" fmla="*/ 0 h 212"/>
                <a:gd name="T17" fmla="*/ 83 w 83"/>
                <a:gd name="T18" fmla="*/ 212 h 212"/>
              </a:gdLst>
              <a:ahLst/>
              <a:cxnLst>
                <a:cxn ang="T10">
                  <a:pos x="T0" y="T1"/>
                </a:cxn>
                <a:cxn ang="T11">
                  <a:pos x="T2" y="T3"/>
                </a:cxn>
                <a:cxn ang="T12">
                  <a:pos x="T4" y="T5"/>
                </a:cxn>
                <a:cxn ang="T13">
                  <a:pos x="T6" y="T7"/>
                </a:cxn>
                <a:cxn ang="T14">
                  <a:pos x="T8" y="T9"/>
                </a:cxn>
              </a:cxnLst>
              <a:rect l="T15" t="T16" r="T17" b="T18"/>
              <a:pathLst>
                <a:path w="83" h="212">
                  <a:moveTo>
                    <a:pt x="0" y="26"/>
                  </a:moveTo>
                  <a:lnTo>
                    <a:pt x="82" y="0"/>
                  </a:lnTo>
                  <a:lnTo>
                    <a:pt x="82" y="185"/>
                  </a:lnTo>
                  <a:lnTo>
                    <a:pt x="0" y="211"/>
                  </a:lnTo>
                  <a:lnTo>
                    <a:pt x="0" y="26"/>
                  </a:lnTo>
                </a:path>
              </a:pathLst>
            </a:custGeom>
            <a:solidFill>
              <a:schemeClr val="bg2"/>
            </a:solidFill>
            <a:ln w="12700" cap="rnd">
              <a:solidFill>
                <a:srgbClr val="000000"/>
              </a:solidFill>
              <a:round/>
              <a:headEnd/>
              <a:tailEnd/>
            </a:ln>
          </p:spPr>
          <p:txBody>
            <a:bodyPr/>
            <a:lstStyle/>
            <a:p>
              <a:endParaRPr lang="en-US"/>
            </a:p>
          </p:txBody>
        </p:sp>
        <p:sp>
          <p:nvSpPr>
            <p:cNvPr id="27673" name="Freeform 21"/>
            <p:cNvSpPr>
              <a:spLocks/>
            </p:cNvSpPr>
            <p:nvPr/>
          </p:nvSpPr>
          <p:spPr bwMode="auto">
            <a:xfrm>
              <a:off x="4219" y="3193"/>
              <a:ext cx="109" cy="296"/>
            </a:xfrm>
            <a:custGeom>
              <a:avLst/>
              <a:gdLst>
                <a:gd name="T0" fmla="*/ 0 w 109"/>
                <a:gd name="T1" fmla="*/ 107 h 296"/>
                <a:gd name="T2" fmla="*/ 108 w 109"/>
                <a:gd name="T3" fmla="*/ 0 h 296"/>
                <a:gd name="T4" fmla="*/ 108 w 109"/>
                <a:gd name="T5" fmla="*/ 187 h 296"/>
                <a:gd name="T6" fmla="*/ 0 w 109"/>
                <a:gd name="T7" fmla="*/ 295 h 296"/>
                <a:gd name="T8" fmla="*/ 0 w 109"/>
                <a:gd name="T9" fmla="*/ 107 h 296"/>
                <a:gd name="T10" fmla="*/ 0 60000 65536"/>
                <a:gd name="T11" fmla="*/ 0 60000 65536"/>
                <a:gd name="T12" fmla="*/ 0 60000 65536"/>
                <a:gd name="T13" fmla="*/ 0 60000 65536"/>
                <a:gd name="T14" fmla="*/ 0 60000 65536"/>
                <a:gd name="T15" fmla="*/ 0 w 109"/>
                <a:gd name="T16" fmla="*/ 0 h 296"/>
                <a:gd name="T17" fmla="*/ 109 w 109"/>
                <a:gd name="T18" fmla="*/ 296 h 296"/>
              </a:gdLst>
              <a:ahLst/>
              <a:cxnLst>
                <a:cxn ang="T10">
                  <a:pos x="T0" y="T1"/>
                </a:cxn>
                <a:cxn ang="T11">
                  <a:pos x="T2" y="T3"/>
                </a:cxn>
                <a:cxn ang="T12">
                  <a:pos x="T4" y="T5"/>
                </a:cxn>
                <a:cxn ang="T13">
                  <a:pos x="T6" y="T7"/>
                </a:cxn>
                <a:cxn ang="T14">
                  <a:pos x="T8" y="T9"/>
                </a:cxn>
              </a:cxnLst>
              <a:rect l="T15" t="T16" r="T17" b="T18"/>
              <a:pathLst>
                <a:path w="109" h="296">
                  <a:moveTo>
                    <a:pt x="0" y="107"/>
                  </a:moveTo>
                  <a:lnTo>
                    <a:pt x="108" y="0"/>
                  </a:lnTo>
                  <a:lnTo>
                    <a:pt x="108" y="187"/>
                  </a:lnTo>
                  <a:lnTo>
                    <a:pt x="0" y="295"/>
                  </a:lnTo>
                  <a:lnTo>
                    <a:pt x="0" y="107"/>
                  </a:lnTo>
                </a:path>
              </a:pathLst>
            </a:custGeom>
            <a:solidFill>
              <a:schemeClr val="bg2"/>
            </a:solidFill>
            <a:ln w="12700" cap="rnd">
              <a:solidFill>
                <a:srgbClr val="000000"/>
              </a:solidFill>
              <a:round/>
              <a:headEnd/>
              <a:tailEnd/>
            </a:ln>
          </p:spPr>
          <p:txBody>
            <a:bodyPr/>
            <a:lstStyle/>
            <a:p>
              <a:endParaRPr lang="en-US"/>
            </a:p>
          </p:txBody>
        </p:sp>
        <p:sp>
          <p:nvSpPr>
            <p:cNvPr id="27674" name="Freeform 22"/>
            <p:cNvSpPr>
              <a:spLocks/>
            </p:cNvSpPr>
            <p:nvPr/>
          </p:nvSpPr>
          <p:spPr bwMode="auto">
            <a:xfrm>
              <a:off x="4327" y="3122"/>
              <a:ext cx="49" cy="259"/>
            </a:xfrm>
            <a:custGeom>
              <a:avLst/>
              <a:gdLst>
                <a:gd name="T0" fmla="*/ 0 w 49"/>
                <a:gd name="T1" fmla="*/ 76 h 259"/>
                <a:gd name="T2" fmla="*/ 0 w 49"/>
                <a:gd name="T3" fmla="*/ 258 h 259"/>
                <a:gd name="T4" fmla="*/ 48 w 49"/>
                <a:gd name="T5" fmla="*/ 182 h 259"/>
                <a:gd name="T6" fmla="*/ 48 w 49"/>
                <a:gd name="T7" fmla="*/ 0 h 259"/>
                <a:gd name="T8" fmla="*/ 0 w 49"/>
                <a:gd name="T9" fmla="*/ 76 h 259"/>
                <a:gd name="T10" fmla="*/ 0 60000 65536"/>
                <a:gd name="T11" fmla="*/ 0 60000 65536"/>
                <a:gd name="T12" fmla="*/ 0 60000 65536"/>
                <a:gd name="T13" fmla="*/ 0 60000 65536"/>
                <a:gd name="T14" fmla="*/ 0 60000 65536"/>
                <a:gd name="T15" fmla="*/ 0 w 49"/>
                <a:gd name="T16" fmla="*/ 0 h 259"/>
                <a:gd name="T17" fmla="*/ 49 w 49"/>
                <a:gd name="T18" fmla="*/ 259 h 259"/>
              </a:gdLst>
              <a:ahLst/>
              <a:cxnLst>
                <a:cxn ang="T10">
                  <a:pos x="T0" y="T1"/>
                </a:cxn>
                <a:cxn ang="T11">
                  <a:pos x="T2" y="T3"/>
                </a:cxn>
                <a:cxn ang="T12">
                  <a:pos x="T4" y="T5"/>
                </a:cxn>
                <a:cxn ang="T13">
                  <a:pos x="T6" y="T7"/>
                </a:cxn>
                <a:cxn ang="T14">
                  <a:pos x="T8" y="T9"/>
                </a:cxn>
              </a:cxnLst>
              <a:rect l="T15" t="T16" r="T17" b="T18"/>
              <a:pathLst>
                <a:path w="49" h="259">
                  <a:moveTo>
                    <a:pt x="0" y="76"/>
                  </a:moveTo>
                  <a:lnTo>
                    <a:pt x="0" y="258"/>
                  </a:lnTo>
                  <a:lnTo>
                    <a:pt x="48" y="182"/>
                  </a:lnTo>
                  <a:lnTo>
                    <a:pt x="48" y="0"/>
                  </a:lnTo>
                  <a:lnTo>
                    <a:pt x="0" y="76"/>
                  </a:lnTo>
                </a:path>
              </a:pathLst>
            </a:custGeom>
            <a:solidFill>
              <a:schemeClr val="bg2"/>
            </a:solidFill>
            <a:ln w="12700" cap="rnd">
              <a:solidFill>
                <a:srgbClr val="000000"/>
              </a:solidFill>
              <a:round/>
              <a:headEnd/>
              <a:tailEnd/>
            </a:ln>
          </p:spPr>
          <p:txBody>
            <a:bodyPr/>
            <a:lstStyle/>
            <a:p>
              <a:endParaRPr lang="en-US"/>
            </a:p>
          </p:txBody>
        </p:sp>
        <p:sp>
          <p:nvSpPr>
            <p:cNvPr id="27675" name="Freeform 23"/>
            <p:cNvSpPr>
              <a:spLocks/>
            </p:cNvSpPr>
            <p:nvPr/>
          </p:nvSpPr>
          <p:spPr bwMode="auto">
            <a:xfrm>
              <a:off x="4075" y="3328"/>
              <a:ext cx="63" cy="279"/>
            </a:xfrm>
            <a:custGeom>
              <a:avLst/>
              <a:gdLst>
                <a:gd name="T0" fmla="*/ 62 w 63"/>
                <a:gd name="T1" fmla="*/ 0 h 279"/>
                <a:gd name="T2" fmla="*/ 62 w 63"/>
                <a:gd name="T3" fmla="*/ 191 h 279"/>
                <a:gd name="T4" fmla="*/ 52 w 63"/>
                <a:gd name="T5" fmla="*/ 242 h 279"/>
                <a:gd name="T6" fmla="*/ 37 w 63"/>
                <a:gd name="T7" fmla="*/ 278 h 279"/>
                <a:gd name="T8" fmla="*/ 13 w 63"/>
                <a:gd name="T9" fmla="*/ 244 h 279"/>
                <a:gd name="T10" fmla="*/ 0 w 63"/>
                <a:gd name="T11" fmla="*/ 179 h 279"/>
                <a:gd name="T12" fmla="*/ 49 w 63"/>
                <a:gd name="T13" fmla="*/ 61 h 279"/>
                <a:gd name="T14" fmla="*/ 62 w 63"/>
                <a:gd name="T15" fmla="*/ 0 h 279"/>
                <a:gd name="T16" fmla="*/ 0 60000 65536"/>
                <a:gd name="T17" fmla="*/ 0 60000 65536"/>
                <a:gd name="T18" fmla="*/ 0 60000 65536"/>
                <a:gd name="T19" fmla="*/ 0 60000 65536"/>
                <a:gd name="T20" fmla="*/ 0 60000 65536"/>
                <a:gd name="T21" fmla="*/ 0 60000 65536"/>
                <a:gd name="T22" fmla="*/ 0 60000 65536"/>
                <a:gd name="T23" fmla="*/ 0 60000 65536"/>
                <a:gd name="T24" fmla="*/ 0 w 63"/>
                <a:gd name="T25" fmla="*/ 0 h 279"/>
                <a:gd name="T26" fmla="*/ 63 w 63"/>
                <a:gd name="T27" fmla="*/ 279 h 27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3" h="279">
                  <a:moveTo>
                    <a:pt x="62" y="0"/>
                  </a:moveTo>
                  <a:lnTo>
                    <a:pt x="62" y="191"/>
                  </a:lnTo>
                  <a:lnTo>
                    <a:pt x="52" y="242"/>
                  </a:lnTo>
                  <a:lnTo>
                    <a:pt x="37" y="278"/>
                  </a:lnTo>
                  <a:lnTo>
                    <a:pt x="13" y="244"/>
                  </a:lnTo>
                  <a:lnTo>
                    <a:pt x="0" y="179"/>
                  </a:lnTo>
                  <a:lnTo>
                    <a:pt x="49" y="61"/>
                  </a:lnTo>
                  <a:lnTo>
                    <a:pt x="62" y="0"/>
                  </a:lnTo>
                </a:path>
              </a:pathLst>
            </a:custGeom>
            <a:solidFill>
              <a:schemeClr val="bg2"/>
            </a:solidFill>
            <a:ln w="12700" cap="rnd">
              <a:solidFill>
                <a:srgbClr val="000000"/>
              </a:solidFill>
              <a:round/>
              <a:headEnd/>
              <a:tailEnd/>
            </a:ln>
          </p:spPr>
          <p:txBody>
            <a:bodyPr/>
            <a:lstStyle/>
            <a:p>
              <a:endParaRPr lang="en-US"/>
            </a:p>
          </p:txBody>
        </p:sp>
        <p:sp>
          <p:nvSpPr>
            <p:cNvPr id="27676" name="Freeform 24"/>
            <p:cNvSpPr>
              <a:spLocks/>
            </p:cNvSpPr>
            <p:nvPr/>
          </p:nvSpPr>
          <p:spPr bwMode="auto">
            <a:xfrm>
              <a:off x="4375" y="3086"/>
              <a:ext cx="121" cy="221"/>
            </a:xfrm>
            <a:custGeom>
              <a:avLst/>
              <a:gdLst>
                <a:gd name="T0" fmla="*/ 0 w 121"/>
                <a:gd name="T1" fmla="*/ 33 h 221"/>
                <a:gd name="T2" fmla="*/ 120 w 121"/>
                <a:gd name="T3" fmla="*/ 0 h 221"/>
                <a:gd name="T4" fmla="*/ 120 w 121"/>
                <a:gd name="T5" fmla="*/ 184 h 221"/>
                <a:gd name="T6" fmla="*/ 0 w 121"/>
                <a:gd name="T7" fmla="*/ 220 h 221"/>
                <a:gd name="T8" fmla="*/ 0 w 121"/>
                <a:gd name="T9" fmla="*/ 33 h 221"/>
                <a:gd name="T10" fmla="*/ 0 60000 65536"/>
                <a:gd name="T11" fmla="*/ 0 60000 65536"/>
                <a:gd name="T12" fmla="*/ 0 60000 65536"/>
                <a:gd name="T13" fmla="*/ 0 60000 65536"/>
                <a:gd name="T14" fmla="*/ 0 60000 65536"/>
                <a:gd name="T15" fmla="*/ 0 w 121"/>
                <a:gd name="T16" fmla="*/ 0 h 221"/>
                <a:gd name="T17" fmla="*/ 121 w 121"/>
                <a:gd name="T18" fmla="*/ 221 h 221"/>
              </a:gdLst>
              <a:ahLst/>
              <a:cxnLst>
                <a:cxn ang="T10">
                  <a:pos x="T0" y="T1"/>
                </a:cxn>
                <a:cxn ang="T11">
                  <a:pos x="T2" y="T3"/>
                </a:cxn>
                <a:cxn ang="T12">
                  <a:pos x="T4" y="T5"/>
                </a:cxn>
                <a:cxn ang="T13">
                  <a:pos x="T6" y="T7"/>
                </a:cxn>
                <a:cxn ang="T14">
                  <a:pos x="T8" y="T9"/>
                </a:cxn>
              </a:cxnLst>
              <a:rect l="T15" t="T16" r="T17" b="T18"/>
              <a:pathLst>
                <a:path w="121" h="221">
                  <a:moveTo>
                    <a:pt x="0" y="33"/>
                  </a:moveTo>
                  <a:lnTo>
                    <a:pt x="120" y="0"/>
                  </a:lnTo>
                  <a:lnTo>
                    <a:pt x="120" y="184"/>
                  </a:lnTo>
                  <a:lnTo>
                    <a:pt x="0" y="220"/>
                  </a:lnTo>
                  <a:lnTo>
                    <a:pt x="0" y="33"/>
                  </a:lnTo>
                </a:path>
              </a:pathLst>
            </a:custGeom>
            <a:solidFill>
              <a:srgbClr val="676767"/>
            </a:solidFill>
            <a:ln w="12700" cap="rnd">
              <a:solidFill>
                <a:srgbClr val="000000"/>
              </a:solidFill>
              <a:round/>
              <a:headEnd/>
              <a:tailEnd/>
            </a:ln>
          </p:spPr>
          <p:txBody>
            <a:bodyPr/>
            <a:lstStyle/>
            <a:p>
              <a:endParaRPr lang="en-US"/>
            </a:p>
          </p:txBody>
        </p:sp>
        <p:sp>
          <p:nvSpPr>
            <p:cNvPr id="27677" name="Freeform 25"/>
            <p:cNvSpPr>
              <a:spLocks/>
            </p:cNvSpPr>
            <p:nvPr/>
          </p:nvSpPr>
          <p:spPr bwMode="auto">
            <a:xfrm>
              <a:off x="4495" y="3001"/>
              <a:ext cx="85" cy="272"/>
            </a:xfrm>
            <a:custGeom>
              <a:avLst/>
              <a:gdLst>
                <a:gd name="T0" fmla="*/ 0 w 85"/>
                <a:gd name="T1" fmla="*/ 84 h 272"/>
                <a:gd name="T2" fmla="*/ 0 w 85"/>
                <a:gd name="T3" fmla="*/ 271 h 272"/>
                <a:gd name="T4" fmla="*/ 84 w 85"/>
                <a:gd name="T5" fmla="*/ 185 h 272"/>
                <a:gd name="T6" fmla="*/ 84 w 85"/>
                <a:gd name="T7" fmla="*/ 0 h 272"/>
                <a:gd name="T8" fmla="*/ 0 w 85"/>
                <a:gd name="T9" fmla="*/ 84 h 272"/>
                <a:gd name="T10" fmla="*/ 0 60000 65536"/>
                <a:gd name="T11" fmla="*/ 0 60000 65536"/>
                <a:gd name="T12" fmla="*/ 0 60000 65536"/>
                <a:gd name="T13" fmla="*/ 0 60000 65536"/>
                <a:gd name="T14" fmla="*/ 0 60000 65536"/>
                <a:gd name="T15" fmla="*/ 0 w 85"/>
                <a:gd name="T16" fmla="*/ 0 h 272"/>
                <a:gd name="T17" fmla="*/ 85 w 85"/>
                <a:gd name="T18" fmla="*/ 272 h 272"/>
              </a:gdLst>
              <a:ahLst/>
              <a:cxnLst>
                <a:cxn ang="T10">
                  <a:pos x="T0" y="T1"/>
                </a:cxn>
                <a:cxn ang="T11">
                  <a:pos x="T2" y="T3"/>
                </a:cxn>
                <a:cxn ang="T12">
                  <a:pos x="T4" y="T5"/>
                </a:cxn>
                <a:cxn ang="T13">
                  <a:pos x="T6" y="T7"/>
                </a:cxn>
                <a:cxn ang="T14">
                  <a:pos x="T8" y="T9"/>
                </a:cxn>
              </a:cxnLst>
              <a:rect l="T15" t="T16" r="T17" b="T18"/>
              <a:pathLst>
                <a:path w="85" h="272">
                  <a:moveTo>
                    <a:pt x="0" y="84"/>
                  </a:moveTo>
                  <a:lnTo>
                    <a:pt x="0" y="271"/>
                  </a:lnTo>
                  <a:lnTo>
                    <a:pt x="84" y="185"/>
                  </a:lnTo>
                  <a:lnTo>
                    <a:pt x="84" y="0"/>
                  </a:lnTo>
                  <a:lnTo>
                    <a:pt x="0" y="84"/>
                  </a:lnTo>
                </a:path>
              </a:pathLst>
            </a:custGeom>
            <a:solidFill>
              <a:schemeClr val="bg2"/>
            </a:solidFill>
            <a:ln w="12700" cap="rnd">
              <a:solidFill>
                <a:srgbClr val="000000"/>
              </a:solidFill>
              <a:round/>
              <a:headEnd/>
              <a:tailEnd/>
            </a:ln>
          </p:spPr>
          <p:txBody>
            <a:bodyPr/>
            <a:lstStyle/>
            <a:p>
              <a:endParaRPr lang="en-US"/>
            </a:p>
          </p:txBody>
        </p:sp>
        <p:sp>
          <p:nvSpPr>
            <p:cNvPr id="27678" name="Freeform 26"/>
            <p:cNvSpPr>
              <a:spLocks/>
            </p:cNvSpPr>
            <p:nvPr/>
          </p:nvSpPr>
          <p:spPr bwMode="auto">
            <a:xfrm>
              <a:off x="4635" y="2583"/>
              <a:ext cx="63" cy="265"/>
            </a:xfrm>
            <a:custGeom>
              <a:avLst/>
              <a:gdLst>
                <a:gd name="T0" fmla="*/ 0 w 63"/>
                <a:gd name="T1" fmla="*/ 76 h 265"/>
                <a:gd name="T2" fmla="*/ 62 w 63"/>
                <a:gd name="T3" fmla="*/ 0 h 265"/>
                <a:gd name="T4" fmla="*/ 62 w 63"/>
                <a:gd name="T5" fmla="*/ 186 h 265"/>
                <a:gd name="T6" fmla="*/ 0 w 63"/>
                <a:gd name="T7" fmla="*/ 264 h 265"/>
                <a:gd name="T8" fmla="*/ 0 w 63"/>
                <a:gd name="T9" fmla="*/ 76 h 265"/>
                <a:gd name="T10" fmla="*/ 0 60000 65536"/>
                <a:gd name="T11" fmla="*/ 0 60000 65536"/>
                <a:gd name="T12" fmla="*/ 0 60000 65536"/>
                <a:gd name="T13" fmla="*/ 0 60000 65536"/>
                <a:gd name="T14" fmla="*/ 0 60000 65536"/>
                <a:gd name="T15" fmla="*/ 0 w 63"/>
                <a:gd name="T16" fmla="*/ 0 h 265"/>
                <a:gd name="T17" fmla="*/ 63 w 63"/>
                <a:gd name="T18" fmla="*/ 265 h 265"/>
              </a:gdLst>
              <a:ahLst/>
              <a:cxnLst>
                <a:cxn ang="T10">
                  <a:pos x="T0" y="T1"/>
                </a:cxn>
                <a:cxn ang="T11">
                  <a:pos x="T2" y="T3"/>
                </a:cxn>
                <a:cxn ang="T12">
                  <a:pos x="T4" y="T5"/>
                </a:cxn>
                <a:cxn ang="T13">
                  <a:pos x="T6" y="T7"/>
                </a:cxn>
                <a:cxn ang="T14">
                  <a:pos x="T8" y="T9"/>
                </a:cxn>
              </a:cxnLst>
              <a:rect l="T15" t="T16" r="T17" b="T18"/>
              <a:pathLst>
                <a:path w="63" h="265">
                  <a:moveTo>
                    <a:pt x="0" y="76"/>
                  </a:moveTo>
                  <a:lnTo>
                    <a:pt x="62" y="0"/>
                  </a:lnTo>
                  <a:lnTo>
                    <a:pt x="62" y="186"/>
                  </a:lnTo>
                  <a:lnTo>
                    <a:pt x="0" y="264"/>
                  </a:lnTo>
                  <a:lnTo>
                    <a:pt x="0" y="76"/>
                  </a:lnTo>
                </a:path>
              </a:pathLst>
            </a:custGeom>
            <a:solidFill>
              <a:schemeClr val="bg2"/>
            </a:solidFill>
            <a:ln w="12700" cap="rnd">
              <a:solidFill>
                <a:srgbClr val="000000"/>
              </a:solidFill>
              <a:round/>
              <a:headEnd/>
              <a:tailEnd/>
            </a:ln>
          </p:spPr>
          <p:txBody>
            <a:bodyPr/>
            <a:lstStyle/>
            <a:p>
              <a:endParaRPr lang="en-US"/>
            </a:p>
          </p:txBody>
        </p:sp>
        <p:sp>
          <p:nvSpPr>
            <p:cNvPr id="27679" name="Freeform 27"/>
            <p:cNvSpPr>
              <a:spLocks/>
            </p:cNvSpPr>
            <p:nvPr/>
          </p:nvSpPr>
          <p:spPr bwMode="auto">
            <a:xfrm>
              <a:off x="4584" y="2595"/>
              <a:ext cx="52" cy="256"/>
            </a:xfrm>
            <a:custGeom>
              <a:avLst/>
              <a:gdLst>
                <a:gd name="T0" fmla="*/ 0 w 52"/>
                <a:gd name="T1" fmla="*/ 0 h 256"/>
                <a:gd name="T2" fmla="*/ 51 w 52"/>
                <a:gd name="T3" fmla="*/ 66 h 256"/>
                <a:gd name="T4" fmla="*/ 51 w 52"/>
                <a:gd name="T5" fmla="*/ 255 h 256"/>
                <a:gd name="T6" fmla="*/ 0 w 52"/>
                <a:gd name="T7" fmla="*/ 188 h 256"/>
                <a:gd name="T8" fmla="*/ 0 w 52"/>
                <a:gd name="T9" fmla="*/ 0 h 256"/>
                <a:gd name="T10" fmla="*/ 0 60000 65536"/>
                <a:gd name="T11" fmla="*/ 0 60000 65536"/>
                <a:gd name="T12" fmla="*/ 0 60000 65536"/>
                <a:gd name="T13" fmla="*/ 0 60000 65536"/>
                <a:gd name="T14" fmla="*/ 0 60000 65536"/>
                <a:gd name="T15" fmla="*/ 0 w 52"/>
                <a:gd name="T16" fmla="*/ 0 h 256"/>
                <a:gd name="T17" fmla="*/ 52 w 52"/>
                <a:gd name="T18" fmla="*/ 256 h 256"/>
              </a:gdLst>
              <a:ahLst/>
              <a:cxnLst>
                <a:cxn ang="T10">
                  <a:pos x="T0" y="T1"/>
                </a:cxn>
                <a:cxn ang="T11">
                  <a:pos x="T2" y="T3"/>
                </a:cxn>
                <a:cxn ang="T12">
                  <a:pos x="T4" y="T5"/>
                </a:cxn>
                <a:cxn ang="T13">
                  <a:pos x="T6" y="T7"/>
                </a:cxn>
                <a:cxn ang="T14">
                  <a:pos x="T8" y="T9"/>
                </a:cxn>
              </a:cxnLst>
              <a:rect l="T15" t="T16" r="T17" b="T18"/>
              <a:pathLst>
                <a:path w="52" h="256">
                  <a:moveTo>
                    <a:pt x="0" y="0"/>
                  </a:moveTo>
                  <a:lnTo>
                    <a:pt x="51" y="66"/>
                  </a:lnTo>
                  <a:lnTo>
                    <a:pt x="51" y="255"/>
                  </a:lnTo>
                  <a:lnTo>
                    <a:pt x="0" y="188"/>
                  </a:lnTo>
                  <a:lnTo>
                    <a:pt x="0" y="0"/>
                  </a:lnTo>
                </a:path>
              </a:pathLst>
            </a:custGeom>
            <a:solidFill>
              <a:schemeClr val="bg2"/>
            </a:solidFill>
            <a:ln w="12700" cap="rnd">
              <a:solidFill>
                <a:srgbClr val="000000"/>
              </a:solidFill>
              <a:round/>
              <a:headEnd/>
              <a:tailEnd/>
            </a:ln>
          </p:spPr>
          <p:txBody>
            <a:bodyPr/>
            <a:lstStyle/>
            <a:p>
              <a:endParaRPr lang="en-US"/>
            </a:p>
          </p:txBody>
        </p:sp>
        <p:sp>
          <p:nvSpPr>
            <p:cNvPr id="27680" name="Freeform 28"/>
            <p:cNvSpPr>
              <a:spLocks/>
            </p:cNvSpPr>
            <p:nvPr/>
          </p:nvSpPr>
          <p:spPr bwMode="auto">
            <a:xfrm>
              <a:off x="4556" y="2687"/>
              <a:ext cx="67" cy="301"/>
            </a:xfrm>
            <a:custGeom>
              <a:avLst/>
              <a:gdLst>
                <a:gd name="T0" fmla="*/ 66 w 67"/>
                <a:gd name="T1" fmla="*/ 0 h 301"/>
                <a:gd name="T2" fmla="*/ 0 w 67"/>
                <a:gd name="T3" fmla="*/ 116 h 301"/>
                <a:gd name="T4" fmla="*/ 0 w 67"/>
                <a:gd name="T5" fmla="*/ 300 h 301"/>
                <a:gd name="T6" fmla="*/ 66 w 67"/>
                <a:gd name="T7" fmla="*/ 188 h 301"/>
                <a:gd name="T8" fmla="*/ 66 w 67"/>
                <a:gd name="T9" fmla="*/ 0 h 301"/>
                <a:gd name="T10" fmla="*/ 0 60000 65536"/>
                <a:gd name="T11" fmla="*/ 0 60000 65536"/>
                <a:gd name="T12" fmla="*/ 0 60000 65536"/>
                <a:gd name="T13" fmla="*/ 0 60000 65536"/>
                <a:gd name="T14" fmla="*/ 0 60000 65536"/>
                <a:gd name="T15" fmla="*/ 0 w 67"/>
                <a:gd name="T16" fmla="*/ 0 h 301"/>
                <a:gd name="T17" fmla="*/ 67 w 67"/>
                <a:gd name="T18" fmla="*/ 301 h 301"/>
              </a:gdLst>
              <a:ahLst/>
              <a:cxnLst>
                <a:cxn ang="T10">
                  <a:pos x="T0" y="T1"/>
                </a:cxn>
                <a:cxn ang="T11">
                  <a:pos x="T2" y="T3"/>
                </a:cxn>
                <a:cxn ang="T12">
                  <a:pos x="T4" y="T5"/>
                </a:cxn>
                <a:cxn ang="T13">
                  <a:pos x="T6" y="T7"/>
                </a:cxn>
                <a:cxn ang="T14">
                  <a:pos x="T8" y="T9"/>
                </a:cxn>
              </a:cxnLst>
              <a:rect l="T15" t="T16" r="T17" b="T18"/>
              <a:pathLst>
                <a:path w="67" h="301">
                  <a:moveTo>
                    <a:pt x="66" y="0"/>
                  </a:moveTo>
                  <a:lnTo>
                    <a:pt x="0" y="116"/>
                  </a:lnTo>
                  <a:lnTo>
                    <a:pt x="0" y="300"/>
                  </a:lnTo>
                  <a:lnTo>
                    <a:pt x="66" y="188"/>
                  </a:lnTo>
                  <a:lnTo>
                    <a:pt x="66" y="0"/>
                  </a:lnTo>
                </a:path>
              </a:pathLst>
            </a:custGeom>
            <a:solidFill>
              <a:schemeClr val="bg2"/>
            </a:solidFill>
            <a:ln w="12700" cap="rnd">
              <a:solidFill>
                <a:srgbClr val="000000"/>
              </a:solidFill>
              <a:round/>
              <a:headEnd/>
              <a:tailEnd/>
            </a:ln>
          </p:spPr>
          <p:txBody>
            <a:bodyPr/>
            <a:lstStyle/>
            <a:p>
              <a:endParaRPr lang="en-US"/>
            </a:p>
          </p:txBody>
        </p:sp>
        <p:sp>
          <p:nvSpPr>
            <p:cNvPr id="27681" name="Freeform 29"/>
            <p:cNvSpPr>
              <a:spLocks/>
            </p:cNvSpPr>
            <p:nvPr/>
          </p:nvSpPr>
          <p:spPr bwMode="auto">
            <a:xfrm>
              <a:off x="4515" y="2806"/>
              <a:ext cx="42" cy="137"/>
            </a:xfrm>
            <a:custGeom>
              <a:avLst/>
              <a:gdLst>
                <a:gd name="T0" fmla="*/ 41 w 42"/>
                <a:gd name="T1" fmla="*/ 0 h 137"/>
                <a:gd name="T2" fmla="*/ 0 w 42"/>
                <a:gd name="T3" fmla="*/ 41 h 137"/>
                <a:gd name="T4" fmla="*/ 41 w 42"/>
                <a:gd name="T5" fmla="*/ 136 h 137"/>
                <a:gd name="T6" fmla="*/ 41 w 42"/>
                <a:gd name="T7" fmla="*/ 0 h 137"/>
                <a:gd name="T8" fmla="*/ 0 60000 65536"/>
                <a:gd name="T9" fmla="*/ 0 60000 65536"/>
                <a:gd name="T10" fmla="*/ 0 60000 65536"/>
                <a:gd name="T11" fmla="*/ 0 60000 65536"/>
                <a:gd name="T12" fmla="*/ 0 w 42"/>
                <a:gd name="T13" fmla="*/ 0 h 137"/>
                <a:gd name="T14" fmla="*/ 42 w 42"/>
                <a:gd name="T15" fmla="*/ 137 h 137"/>
              </a:gdLst>
              <a:ahLst/>
              <a:cxnLst>
                <a:cxn ang="T8">
                  <a:pos x="T0" y="T1"/>
                </a:cxn>
                <a:cxn ang="T9">
                  <a:pos x="T2" y="T3"/>
                </a:cxn>
                <a:cxn ang="T10">
                  <a:pos x="T4" y="T5"/>
                </a:cxn>
                <a:cxn ang="T11">
                  <a:pos x="T6" y="T7"/>
                </a:cxn>
              </a:cxnLst>
              <a:rect l="T12" t="T13" r="T14" b="T15"/>
              <a:pathLst>
                <a:path w="42" h="137">
                  <a:moveTo>
                    <a:pt x="41" y="0"/>
                  </a:moveTo>
                  <a:lnTo>
                    <a:pt x="0" y="41"/>
                  </a:lnTo>
                  <a:lnTo>
                    <a:pt x="41" y="136"/>
                  </a:lnTo>
                  <a:lnTo>
                    <a:pt x="41" y="0"/>
                  </a:lnTo>
                </a:path>
              </a:pathLst>
            </a:custGeom>
            <a:solidFill>
              <a:schemeClr val="bg2"/>
            </a:solidFill>
            <a:ln w="12700" cap="rnd">
              <a:solidFill>
                <a:srgbClr val="000000"/>
              </a:solidFill>
              <a:round/>
              <a:headEnd/>
              <a:tailEnd/>
            </a:ln>
          </p:spPr>
          <p:txBody>
            <a:bodyPr/>
            <a:lstStyle/>
            <a:p>
              <a:endParaRPr lang="en-US"/>
            </a:p>
          </p:txBody>
        </p:sp>
        <p:sp>
          <p:nvSpPr>
            <p:cNvPr id="27682" name="Freeform 30"/>
            <p:cNvSpPr>
              <a:spLocks/>
            </p:cNvSpPr>
            <p:nvPr/>
          </p:nvSpPr>
          <p:spPr bwMode="auto">
            <a:xfrm>
              <a:off x="4995" y="2372"/>
              <a:ext cx="69" cy="208"/>
            </a:xfrm>
            <a:custGeom>
              <a:avLst/>
              <a:gdLst>
                <a:gd name="T0" fmla="*/ 0 w 69"/>
                <a:gd name="T1" fmla="*/ 24 h 208"/>
                <a:gd name="T2" fmla="*/ 68 w 69"/>
                <a:gd name="T3" fmla="*/ 0 h 208"/>
                <a:gd name="T4" fmla="*/ 68 w 69"/>
                <a:gd name="T5" fmla="*/ 183 h 208"/>
                <a:gd name="T6" fmla="*/ 0 w 69"/>
                <a:gd name="T7" fmla="*/ 207 h 208"/>
                <a:gd name="T8" fmla="*/ 0 w 69"/>
                <a:gd name="T9" fmla="*/ 24 h 208"/>
                <a:gd name="T10" fmla="*/ 0 60000 65536"/>
                <a:gd name="T11" fmla="*/ 0 60000 65536"/>
                <a:gd name="T12" fmla="*/ 0 60000 65536"/>
                <a:gd name="T13" fmla="*/ 0 60000 65536"/>
                <a:gd name="T14" fmla="*/ 0 60000 65536"/>
                <a:gd name="T15" fmla="*/ 0 w 69"/>
                <a:gd name="T16" fmla="*/ 0 h 208"/>
                <a:gd name="T17" fmla="*/ 69 w 69"/>
                <a:gd name="T18" fmla="*/ 208 h 208"/>
              </a:gdLst>
              <a:ahLst/>
              <a:cxnLst>
                <a:cxn ang="T10">
                  <a:pos x="T0" y="T1"/>
                </a:cxn>
                <a:cxn ang="T11">
                  <a:pos x="T2" y="T3"/>
                </a:cxn>
                <a:cxn ang="T12">
                  <a:pos x="T4" y="T5"/>
                </a:cxn>
                <a:cxn ang="T13">
                  <a:pos x="T6" y="T7"/>
                </a:cxn>
                <a:cxn ang="T14">
                  <a:pos x="T8" y="T9"/>
                </a:cxn>
              </a:cxnLst>
              <a:rect l="T15" t="T16" r="T17" b="T18"/>
              <a:pathLst>
                <a:path w="69" h="208">
                  <a:moveTo>
                    <a:pt x="0" y="24"/>
                  </a:moveTo>
                  <a:lnTo>
                    <a:pt x="68" y="0"/>
                  </a:lnTo>
                  <a:lnTo>
                    <a:pt x="68" y="183"/>
                  </a:lnTo>
                  <a:lnTo>
                    <a:pt x="0" y="207"/>
                  </a:lnTo>
                  <a:lnTo>
                    <a:pt x="0" y="24"/>
                  </a:lnTo>
                </a:path>
              </a:pathLst>
            </a:custGeom>
            <a:solidFill>
              <a:schemeClr val="bg2"/>
            </a:solidFill>
            <a:ln w="12700" cap="rnd">
              <a:solidFill>
                <a:srgbClr val="000000"/>
              </a:solidFill>
              <a:round/>
              <a:headEnd/>
              <a:tailEnd/>
            </a:ln>
          </p:spPr>
          <p:txBody>
            <a:bodyPr/>
            <a:lstStyle/>
            <a:p>
              <a:endParaRPr lang="en-US"/>
            </a:p>
          </p:txBody>
        </p:sp>
        <p:sp>
          <p:nvSpPr>
            <p:cNvPr id="27683" name="Freeform 31"/>
            <p:cNvSpPr>
              <a:spLocks/>
            </p:cNvSpPr>
            <p:nvPr/>
          </p:nvSpPr>
          <p:spPr bwMode="auto">
            <a:xfrm>
              <a:off x="4956" y="2363"/>
              <a:ext cx="40" cy="215"/>
            </a:xfrm>
            <a:custGeom>
              <a:avLst/>
              <a:gdLst>
                <a:gd name="T0" fmla="*/ 0 w 40"/>
                <a:gd name="T1" fmla="*/ 0 h 215"/>
                <a:gd name="T2" fmla="*/ 39 w 40"/>
                <a:gd name="T3" fmla="*/ 35 h 215"/>
                <a:gd name="T4" fmla="*/ 39 w 40"/>
                <a:gd name="T5" fmla="*/ 214 h 215"/>
                <a:gd name="T6" fmla="*/ 0 w 40"/>
                <a:gd name="T7" fmla="*/ 183 h 215"/>
                <a:gd name="T8" fmla="*/ 0 w 40"/>
                <a:gd name="T9" fmla="*/ 0 h 215"/>
                <a:gd name="T10" fmla="*/ 0 60000 65536"/>
                <a:gd name="T11" fmla="*/ 0 60000 65536"/>
                <a:gd name="T12" fmla="*/ 0 60000 65536"/>
                <a:gd name="T13" fmla="*/ 0 60000 65536"/>
                <a:gd name="T14" fmla="*/ 0 60000 65536"/>
                <a:gd name="T15" fmla="*/ 0 w 40"/>
                <a:gd name="T16" fmla="*/ 0 h 215"/>
                <a:gd name="T17" fmla="*/ 40 w 40"/>
                <a:gd name="T18" fmla="*/ 215 h 215"/>
              </a:gdLst>
              <a:ahLst/>
              <a:cxnLst>
                <a:cxn ang="T10">
                  <a:pos x="T0" y="T1"/>
                </a:cxn>
                <a:cxn ang="T11">
                  <a:pos x="T2" y="T3"/>
                </a:cxn>
                <a:cxn ang="T12">
                  <a:pos x="T4" y="T5"/>
                </a:cxn>
                <a:cxn ang="T13">
                  <a:pos x="T6" y="T7"/>
                </a:cxn>
                <a:cxn ang="T14">
                  <a:pos x="T8" y="T9"/>
                </a:cxn>
              </a:cxnLst>
              <a:rect l="T15" t="T16" r="T17" b="T18"/>
              <a:pathLst>
                <a:path w="40" h="215">
                  <a:moveTo>
                    <a:pt x="0" y="0"/>
                  </a:moveTo>
                  <a:lnTo>
                    <a:pt x="39" y="35"/>
                  </a:lnTo>
                  <a:lnTo>
                    <a:pt x="39" y="214"/>
                  </a:lnTo>
                  <a:lnTo>
                    <a:pt x="0" y="183"/>
                  </a:lnTo>
                  <a:lnTo>
                    <a:pt x="0" y="0"/>
                  </a:lnTo>
                </a:path>
              </a:pathLst>
            </a:custGeom>
            <a:solidFill>
              <a:schemeClr val="bg2"/>
            </a:solidFill>
            <a:ln w="12700" cap="rnd">
              <a:solidFill>
                <a:srgbClr val="000000"/>
              </a:solidFill>
              <a:round/>
              <a:headEnd/>
              <a:tailEnd/>
            </a:ln>
          </p:spPr>
          <p:txBody>
            <a:bodyPr/>
            <a:lstStyle/>
            <a:p>
              <a:endParaRPr lang="en-US"/>
            </a:p>
          </p:txBody>
        </p:sp>
        <p:sp>
          <p:nvSpPr>
            <p:cNvPr id="27684" name="Freeform 32"/>
            <p:cNvSpPr>
              <a:spLocks/>
            </p:cNvSpPr>
            <p:nvPr/>
          </p:nvSpPr>
          <p:spPr bwMode="auto">
            <a:xfrm>
              <a:off x="4933" y="2369"/>
              <a:ext cx="24" cy="226"/>
            </a:xfrm>
            <a:custGeom>
              <a:avLst/>
              <a:gdLst>
                <a:gd name="T0" fmla="*/ 23 w 24"/>
                <a:gd name="T1" fmla="*/ 0 h 226"/>
                <a:gd name="T2" fmla="*/ 23 w 24"/>
                <a:gd name="T3" fmla="*/ 174 h 226"/>
                <a:gd name="T4" fmla="*/ 0 w 24"/>
                <a:gd name="T5" fmla="*/ 225 h 226"/>
                <a:gd name="T6" fmla="*/ 0 w 24"/>
                <a:gd name="T7" fmla="*/ 36 h 226"/>
                <a:gd name="T8" fmla="*/ 23 w 24"/>
                <a:gd name="T9" fmla="*/ 0 h 226"/>
                <a:gd name="T10" fmla="*/ 0 60000 65536"/>
                <a:gd name="T11" fmla="*/ 0 60000 65536"/>
                <a:gd name="T12" fmla="*/ 0 60000 65536"/>
                <a:gd name="T13" fmla="*/ 0 60000 65536"/>
                <a:gd name="T14" fmla="*/ 0 60000 65536"/>
                <a:gd name="T15" fmla="*/ 0 w 24"/>
                <a:gd name="T16" fmla="*/ 0 h 226"/>
                <a:gd name="T17" fmla="*/ 24 w 24"/>
                <a:gd name="T18" fmla="*/ 226 h 226"/>
              </a:gdLst>
              <a:ahLst/>
              <a:cxnLst>
                <a:cxn ang="T10">
                  <a:pos x="T0" y="T1"/>
                </a:cxn>
                <a:cxn ang="T11">
                  <a:pos x="T2" y="T3"/>
                </a:cxn>
                <a:cxn ang="T12">
                  <a:pos x="T4" y="T5"/>
                </a:cxn>
                <a:cxn ang="T13">
                  <a:pos x="T6" y="T7"/>
                </a:cxn>
                <a:cxn ang="T14">
                  <a:pos x="T8" y="T9"/>
                </a:cxn>
              </a:cxnLst>
              <a:rect l="T15" t="T16" r="T17" b="T18"/>
              <a:pathLst>
                <a:path w="24" h="226">
                  <a:moveTo>
                    <a:pt x="23" y="0"/>
                  </a:moveTo>
                  <a:lnTo>
                    <a:pt x="23" y="174"/>
                  </a:lnTo>
                  <a:lnTo>
                    <a:pt x="0" y="225"/>
                  </a:lnTo>
                  <a:lnTo>
                    <a:pt x="0" y="36"/>
                  </a:lnTo>
                  <a:lnTo>
                    <a:pt x="23" y="0"/>
                  </a:lnTo>
                </a:path>
              </a:pathLst>
            </a:custGeom>
            <a:solidFill>
              <a:schemeClr val="bg2"/>
            </a:solidFill>
            <a:ln w="12700" cap="rnd">
              <a:solidFill>
                <a:srgbClr val="000000"/>
              </a:solidFill>
              <a:round/>
              <a:headEnd/>
              <a:tailEnd/>
            </a:ln>
          </p:spPr>
          <p:txBody>
            <a:bodyPr/>
            <a:lstStyle/>
            <a:p>
              <a:endParaRPr lang="en-US"/>
            </a:p>
          </p:txBody>
        </p:sp>
        <p:sp>
          <p:nvSpPr>
            <p:cNvPr id="27685" name="Freeform 33"/>
            <p:cNvSpPr>
              <a:spLocks/>
            </p:cNvSpPr>
            <p:nvPr/>
          </p:nvSpPr>
          <p:spPr bwMode="auto">
            <a:xfrm>
              <a:off x="4751" y="2408"/>
              <a:ext cx="183" cy="208"/>
            </a:xfrm>
            <a:custGeom>
              <a:avLst/>
              <a:gdLst>
                <a:gd name="T0" fmla="*/ 182 w 183"/>
                <a:gd name="T1" fmla="*/ 0 h 208"/>
                <a:gd name="T2" fmla="*/ 144 w 183"/>
                <a:gd name="T3" fmla="*/ 5 h 208"/>
                <a:gd name="T4" fmla="*/ 0 w 183"/>
                <a:gd name="T5" fmla="*/ 24 h 208"/>
                <a:gd name="T6" fmla="*/ 0 w 183"/>
                <a:gd name="T7" fmla="*/ 207 h 208"/>
                <a:gd name="T8" fmla="*/ 146 w 183"/>
                <a:gd name="T9" fmla="*/ 190 h 208"/>
                <a:gd name="T10" fmla="*/ 182 w 183"/>
                <a:gd name="T11" fmla="*/ 185 h 208"/>
                <a:gd name="T12" fmla="*/ 182 w 183"/>
                <a:gd name="T13" fmla="*/ 0 h 208"/>
                <a:gd name="T14" fmla="*/ 0 60000 65536"/>
                <a:gd name="T15" fmla="*/ 0 60000 65536"/>
                <a:gd name="T16" fmla="*/ 0 60000 65536"/>
                <a:gd name="T17" fmla="*/ 0 60000 65536"/>
                <a:gd name="T18" fmla="*/ 0 60000 65536"/>
                <a:gd name="T19" fmla="*/ 0 60000 65536"/>
                <a:gd name="T20" fmla="*/ 0 60000 65536"/>
                <a:gd name="T21" fmla="*/ 0 w 183"/>
                <a:gd name="T22" fmla="*/ 0 h 208"/>
                <a:gd name="T23" fmla="*/ 183 w 183"/>
                <a:gd name="T24" fmla="*/ 208 h 20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3" h="208">
                  <a:moveTo>
                    <a:pt x="182" y="0"/>
                  </a:moveTo>
                  <a:lnTo>
                    <a:pt x="144" y="5"/>
                  </a:lnTo>
                  <a:lnTo>
                    <a:pt x="0" y="24"/>
                  </a:lnTo>
                  <a:lnTo>
                    <a:pt x="0" y="207"/>
                  </a:lnTo>
                  <a:lnTo>
                    <a:pt x="146" y="190"/>
                  </a:lnTo>
                  <a:lnTo>
                    <a:pt x="182" y="185"/>
                  </a:lnTo>
                  <a:lnTo>
                    <a:pt x="182" y="0"/>
                  </a:lnTo>
                </a:path>
              </a:pathLst>
            </a:custGeom>
            <a:solidFill>
              <a:schemeClr val="bg2"/>
            </a:solidFill>
            <a:ln w="12700" cap="rnd">
              <a:solidFill>
                <a:srgbClr val="000000"/>
              </a:solidFill>
              <a:round/>
              <a:headEnd/>
              <a:tailEnd/>
            </a:ln>
          </p:spPr>
          <p:txBody>
            <a:bodyPr/>
            <a:lstStyle/>
            <a:p>
              <a:endParaRPr lang="en-US"/>
            </a:p>
          </p:txBody>
        </p:sp>
        <p:sp>
          <p:nvSpPr>
            <p:cNvPr id="27686" name="Freeform 34"/>
            <p:cNvSpPr>
              <a:spLocks/>
            </p:cNvSpPr>
            <p:nvPr/>
          </p:nvSpPr>
          <p:spPr bwMode="auto">
            <a:xfrm>
              <a:off x="4688" y="2437"/>
              <a:ext cx="64" cy="240"/>
            </a:xfrm>
            <a:custGeom>
              <a:avLst/>
              <a:gdLst>
                <a:gd name="T0" fmla="*/ 63 w 64"/>
                <a:gd name="T1" fmla="*/ 0 h 240"/>
                <a:gd name="T2" fmla="*/ 63 w 64"/>
                <a:gd name="T3" fmla="*/ 180 h 240"/>
                <a:gd name="T4" fmla="*/ 23 w 64"/>
                <a:gd name="T5" fmla="*/ 204 h 240"/>
                <a:gd name="T6" fmla="*/ 8 w 64"/>
                <a:gd name="T7" fmla="*/ 239 h 240"/>
                <a:gd name="T8" fmla="*/ 8 w 64"/>
                <a:gd name="T9" fmla="*/ 147 h 240"/>
                <a:gd name="T10" fmla="*/ 18 w 64"/>
                <a:gd name="T11" fmla="*/ 75 h 240"/>
                <a:gd name="T12" fmla="*/ 0 w 64"/>
                <a:gd name="T13" fmla="*/ 69 h 240"/>
                <a:gd name="T14" fmla="*/ 20 w 64"/>
                <a:gd name="T15" fmla="*/ 26 h 240"/>
                <a:gd name="T16" fmla="*/ 63 w 64"/>
                <a:gd name="T17" fmla="*/ 0 h 2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4"/>
                <a:gd name="T28" fmla="*/ 0 h 240"/>
                <a:gd name="T29" fmla="*/ 64 w 64"/>
                <a:gd name="T30" fmla="*/ 240 h 2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 h="240">
                  <a:moveTo>
                    <a:pt x="63" y="0"/>
                  </a:moveTo>
                  <a:lnTo>
                    <a:pt x="63" y="180"/>
                  </a:lnTo>
                  <a:lnTo>
                    <a:pt x="23" y="204"/>
                  </a:lnTo>
                  <a:lnTo>
                    <a:pt x="8" y="239"/>
                  </a:lnTo>
                  <a:lnTo>
                    <a:pt x="8" y="147"/>
                  </a:lnTo>
                  <a:lnTo>
                    <a:pt x="18" y="75"/>
                  </a:lnTo>
                  <a:lnTo>
                    <a:pt x="0" y="69"/>
                  </a:lnTo>
                  <a:lnTo>
                    <a:pt x="20" y="26"/>
                  </a:lnTo>
                  <a:lnTo>
                    <a:pt x="63" y="0"/>
                  </a:lnTo>
                </a:path>
              </a:pathLst>
            </a:custGeom>
            <a:solidFill>
              <a:schemeClr val="bg2"/>
            </a:solidFill>
            <a:ln w="12700" cap="rnd">
              <a:solidFill>
                <a:srgbClr val="000000"/>
              </a:solidFill>
              <a:round/>
              <a:headEnd/>
              <a:tailEnd/>
            </a:ln>
          </p:spPr>
          <p:txBody>
            <a:bodyPr/>
            <a:lstStyle/>
            <a:p>
              <a:endParaRPr lang="en-US"/>
            </a:p>
          </p:txBody>
        </p:sp>
        <p:sp>
          <p:nvSpPr>
            <p:cNvPr id="27687" name="Freeform 35"/>
            <p:cNvSpPr>
              <a:spLocks/>
            </p:cNvSpPr>
            <p:nvPr/>
          </p:nvSpPr>
          <p:spPr bwMode="auto">
            <a:xfrm>
              <a:off x="512" y="2649"/>
              <a:ext cx="293" cy="653"/>
            </a:xfrm>
            <a:custGeom>
              <a:avLst/>
              <a:gdLst>
                <a:gd name="T0" fmla="*/ 0 w 293"/>
                <a:gd name="T1" fmla="*/ 0 h 653"/>
                <a:gd name="T2" fmla="*/ 0 w 293"/>
                <a:gd name="T3" fmla="*/ 185 h 653"/>
                <a:gd name="T4" fmla="*/ 104 w 293"/>
                <a:gd name="T5" fmla="*/ 336 h 653"/>
                <a:gd name="T6" fmla="*/ 292 w 293"/>
                <a:gd name="T7" fmla="*/ 652 h 653"/>
                <a:gd name="T8" fmla="*/ 292 w 293"/>
                <a:gd name="T9" fmla="*/ 469 h 653"/>
                <a:gd name="T10" fmla="*/ 116 w 293"/>
                <a:gd name="T11" fmla="*/ 174 h 653"/>
                <a:gd name="T12" fmla="*/ 0 w 293"/>
                <a:gd name="T13" fmla="*/ 0 h 653"/>
                <a:gd name="T14" fmla="*/ 0 60000 65536"/>
                <a:gd name="T15" fmla="*/ 0 60000 65536"/>
                <a:gd name="T16" fmla="*/ 0 60000 65536"/>
                <a:gd name="T17" fmla="*/ 0 60000 65536"/>
                <a:gd name="T18" fmla="*/ 0 60000 65536"/>
                <a:gd name="T19" fmla="*/ 0 60000 65536"/>
                <a:gd name="T20" fmla="*/ 0 60000 65536"/>
                <a:gd name="T21" fmla="*/ 0 w 293"/>
                <a:gd name="T22" fmla="*/ 0 h 653"/>
                <a:gd name="T23" fmla="*/ 293 w 293"/>
                <a:gd name="T24" fmla="*/ 653 h 65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3" h="653">
                  <a:moveTo>
                    <a:pt x="0" y="0"/>
                  </a:moveTo>
                  <a:lnTo>
                    <a:pt x="0" y="185"/>
                  </a:lnTo>
                  <a:lnTo>
                    <a:pt x="104" y="336"/>
                  </a:lnTo>
                  <a:lnTo>
                    <a:pt x="292" y="652"/>
                  </a:lnTo>
                  <a:lnTo>
                    <a:pt x="292" y="469"/>
                  </a:lnTo>
                  <a:lnTo>
                    <a:pt x="116" y="174"/>
                  </a:lnTo>
                  <a:lnTo>
                    <a:pt x="0" y="0"/>
                  </a:lnTo>
                </a:path>
              </a:pathLst>
            </a:custGeom>
            <a:solidFill>
              <a:schemeClr val="folHlink"/>
            </a:solidFill>
            <a:ln w="12700" cap="rnd">
              <a:solidFill>
                <a:srgbClr val="000000"/>
              </a:solidFill>
              <a:round/>
              <a:headEnd/>
              <a:tailEnd/>
            </a:ln>
          </p:spPr>
          <p:txBody>
            <a:bodyPr/>
            <a:lstStyle/>
            <a:p>
              <a:endParaRPr lang="en-US"/>
            </a:p>
          </p:txBody>
        </p:sp>
        <p:sp>
          <p:nvSpPr>
            <p:cNvPr id="27688" name="Freeform 36"/>
            <p:cNvSpPr>
              <a:spLocks/>
            </p:cNvSpPr>
            <p:nvPr/>
          </p:nvSpPr>
          <p:spPr bwMode="auto">
            <a:xfrm>
              <a:off x="804" y="3121"/>
              <a:ext cx="71" cy="183"/>
            </a:xfrm>
            <a:custGeom>
              <a:avLst/>
              <a:gdLst>
                <a:gd name="T0" fmla="*/ 0 w 71"/>
                <a:gd name="T1" fmla="*/ 0 h 183"/>
                <a:gd name="T2" fmla="*/ 70 w 71"/>
                <a:gd name="T3" fmla="*/ 0 h 183"/>
                <a:gd name="T4" fmla="*/ 70 w 71"/>
                <a:gd name="T5" fmla="*/ 182 h 183"/>
                <a:gd name="T6" fmla="*/ 0 w 71"/>
                <a:gd name="T7" fmla="*/ 182 h 183"/>
                <a:gd name="T8" fmla="*/ 0 w 71"/>
                <a:gd name="T9" fmla="*/ 0 h 183"/>
                <a:gd name="T10" fmla="*/ 0 60000 65536"/>
                <a:gd name="T11" fmla="*/ 0 60000 65536"/>
                <a:gd name="T12" fmla="*/ 0 60000 65536"/>
                <a:gd name="T13" fmla="*/ 0 60000 65536"/>
                <a:gd name="T14" fmla="*/ 0 60000 65536"/>
                <a:gd name="T15" fmla="*/ 0 w 71"/>
                <a:gd name="T16" fmla="*/ 0 h 183"/>
                <a:gd name="T17" fmla="*/ 71 w 71"/>
                <a:gd name="T18" fmla="*/ 183 h 183"/>
              </a:gdLst>
              <a:ahLst/>
              <a:cxnLst>
                <a:cxn ang="T10">
                  <a:pos x="T0" y="T1"/>
                </a:cxn>
                <a:cxn ang="T11">
                  <a:pos x="T2" y="T3"/>
                </a:cxn>
                <a:cxn ang="T12">
                  <a:pos x="T4" y="T5"/>
                </a:cxn>
                <a:cxn ang="T13">
                  <a:pos x="T6" y="T7"/>
                </a:cxn>
                <a:cxn ang="T14">
                  <a:pos x="T8" y="T9"/>
                </a:cxn>
              </a:cxnLst>
              <a:rect l="T15" t="T16" r="T17" b="T18"/>
              <a:pathLst>
                <a:path w="71" h="183">
                  <a:moveTo>
                    <a:pt x="0" y="0"/>
                  </a:moveTo>
                  <a:lnTo>
                    <a:pt x="70" y="0"/>
                  </a:lnTo>
                  <a:lnTo>
                    <a:pt x="70" y="182"/>
                  </a:lnTo>
                  <a:lnTo>
                    <a:pt x="0" y="182"/>
                  </a:lnTo>
                  <a:lnTo>
                    <a:pt x="0" y="0"/>
                  </a:lnTo>
                </a:path>
              </a:pathLst>
            </a:custGeom>
            <a:solidFill>
              <a:schemeClr val="bg2"/>
            </a:solidFill>
            <a:ln w="12700" cap="rnd">
              <a:solidFill>
                <a:srgbClr val="000000"/>
              </a:solidFill>
              <a:round/>
              <a:headEnd/>
              <a:tailEnd/>
            </a:ln>
          </p:spPr>
          <p:txBody>
            <a:bodyPr/>
            <a:lstStyle/>
            <a:p>
              <a:endParaRPr lang="en-US"/>
            </a:p>
          </p:txBody>
        </p:sp>
        <p:sp>
          <p:nvSpPr>
            <p:cNvPr id="27689" name="Freeform 37"/>
            <p:cNvSpPr>
              <a:spLocks/>
            </p:cNvSpPr>
            <p:nvPr/>
          </p:nvSpPr>
          <p:spPr bwMode="auto">
            <a:xfrm>
              <a:off x="877" y="3121"/>
              <a:ext cx="208" cy="337"/>
            </a:xfrm>
            <a:custGeom>
              <a:avLst/>
              <a:gdLst>
                <a:gd name="T0" fmla="*/ 0 w 208"/>
                <a:gd name="T1" fmla="*/ 0 h 337"/>
                <a:gd name="T2" fmla="*/ 0 w 208"/>
                <a:gd name="T3" fmla="*/ 179 h 337"/>
                <a:gd name="T4" fmla="*/ 207 w 208"/>
                <a:gd name="T5" fmla="*/ 336 h 337"/>
                <a:gd name="T6" fmla="*/ 207 w 208"/>
                <a:gd name="T7" fmla="*/ 153 h 337"/>
                <a:gd name="T8" fmla="*/ 0 w 208"/>
                <a:gd name="T9" fmla="*/ 0 h 337"/>
                <a:gd name="T10" fmla="*/ 0 60000 65536"/>
                <a:gd name="T11" fmla="*/ 0 60000 65536"/>
                <a:gd name="T12" fmla="*/ 0 60000 65536"/>
                <a:gd name="T13" fmla="*/ 0 60000 65536"/>
                <a:gd name="T14" fmla="*/ 0 60000 65536"/>
                <a:gd name="T15" fmla="*/ 0 w 208"/>
                <a:gd name="T16" fmla="*/ 0 h 337"/>
                <a:gd name="T17" fmla="*/ 208 w 208"/>
                <a:gd name="T18" fmla="*/ 337 h 337"/>
              </a:gdLst>
              <a:ahLst/>
              <a:cxnLst>
                <a:cxn ang="T10">
                  <a:pos x="T0" y="T1"/>
                </a:cxn>
                <a:cxn ang="T11">
                  <a:pos x="T2" y="T3"/>
                </a:cxn>
                <a:cxn ang="T12">
                  <a:pos x="T4" y="T5"/>
                </a:cxn>
                <a:cxn ang="T13">
                  <a:pos x="T6" y="T7"/>
                </a:cxn>
                <a:cxn ang="T14">
                  <a:pos x="T8" y="T9"/>
                </a:cxn>
              </a:cxnLst>
              <a:rect l="T15" t="T16" r="T17" b="T18"/>
              <a:pathLst>
                <a:path w="208" h="337">
                  <a:moveTo>
                    <a:pt x="0" y="0"/>
                  </a:moveTo>
                  <a:lnTo>
                    <a:pt x="0" y="179"/>
                  </a:lnTo>
                  <a:lnTo>
                    <a:pt x="207" y="336"/>
                  </a:lnTo>
                  <a:lnTo>
                    <a:pt x="207" y="153"/>
                  </a:lnTo>
                  <a:lnTo>
                    <a:pt x="0" y="0"/>
                  </a:lnTo>
                </a:path>
              </a:pathLst>
            </a:custGeom>
            <a:solidFill>
              <a:schemeClr val="folHlink"/>
            </a:solidFill>
            <a:ln w="12700" cap="rnd">
              <a:solidFill>
                <a:srgbClr val="000000"/>
              </a:solidFill>
              <a:round/>
              <a:headEnd/>
              <a:tailEnd/>
            </a:ln>
          </p:spPr>
          <p:txBody>
            <a:bodyPr/>
            <a:lstStyle/>
            <a:p>
              <a:endParaRPr lang="en-US"/>
            </a:p>
          </p:txBody>
        </p:sp>
        <p:sp>
          <p:nvSpPr>
            <p:cNvPr id="27690" name="Freeform 38"/>
            <p:cNvSpPr>
              <a:spLocks/>
            </p:cNvSpPr>
            <p:nvPr/>
          </p:nvSpPr>
          <p:spPr bwMode="auto">
            <a:xfrm>
              <a:off x="1084" y="3272"/>
              <a:ext cx="236" cy="188"/>
            </a:xfrm>
            <a:custGeom>
              <a:avLst/>
              <a:gdLst>
                <a:gd name="T0" fmla="*/ 0 w 236"/>
                <a:gd name="T1" fmla="*/ 2 h 188"/>
                <a:gd name="T2" fmla="*/ 0 w 236"/>
                <a:gd name="T3" fmla="*/ 187 h 188"/>
                <a:gd name="T4" fmla="*/ 235 w 236"/>
                <a:gd name="T5" fmla="*/ 187 h 188"/>
                <a:gd name="T6" fmla="*/ 235 w 236"/>
                <a:gd name="T7" fmla="*/ 0 h 188"/>
                <a:gd name="T8" fmla="*/ 0 w 236"/>
                <a:gd name="T9" fmla="*/ 2 h 188"/>
                <a:gd name="T10" fmla="*/ 0 60000 65536"/>
                <a:gd name="T11" fmla="*/ 0 60000 65536"/>
                <a:gd name="T12" fmla="*/ 0 60000 65536"/>
                <a:gd name="T13" fmla="*/ 0 60000 65536"/>
                <a:gd name="T14" fmla="*/ 0 60000 65536"/>
                <a:gd name="T15" fmla="*/ 0 w 236"/>
                <a:gd name="T16" fmla="*/ 0 h 188"/>
                <a:gd name="T17" fmla="*/ 236 w 236"/>
                <a:gd name="T18" fmla="*/ 188 h 188"/>
              </a:gdLst>
              <a:ahLst/>
              <a:cxnLst>
                <a:cxn ang="T10">
                  <a:pos x="T0" y="T1"/>
                </a:cxn>
                <a:cxn ang="T11">
                  <a:pos x="T2" y="T3"/>
                </a:cxn>
                <a:cxn ang="T12">
                  <a:pos x="T4" y="T5"/>
                </a:cxn>
                <a:cxn ang="T13">
                  <a:pos x="T6" y="T7"/>
                </a:cxn>
                <a:cxn ang="T14">
                  <a:pos x="T8" y="T9"/>
                </a:cxn>
              </a:cxnLst>
              <a:rect l="T15" t="T16" r="T17" b="T18"/>
              <a:pathLst>
                <a:path w="236" h="188">
                  <a:moveTo>
                    <a:pt x="0" y="2"/>
                  </a:moveTo>
                  <a:lnTo>
                    <a:pt x="0" y="187"/>
                  </a:lnTo>
                  <a:lnTo>
                    <a:pt x="235" y="187"/>
                  </a:lnTo>
                  <a:lnTo>
                    <a:pt x="235" y="0"/>
                  </a:lnTo>
                  <a:lnTo>
                    <a:pt x="0" y="2"/>
                  </a:lnTo>
                </a:path>
              </a:pathLst>
            </a:custGeom>
            <a:solidFill>
              <a:schemeClr val="bg2"/>
            </a:solidFill>
            <a:ln w="12700" cap="rnd">
              <a:solidFill>
                <a:srgbClr val="000000"/>
              </a:solidFill>
              <a:round/>
              <a:headEnd/>
              <a:tailEnd/>
            </a:ln>
          </p:spPr>
          <p:txBody>
            <a:bodyPr/>
            <a:lstStyle/>
            <a:p>
              <a:endParaRPr lang="en-US"/>
            </a:p>
          </p:txBody>
        </p:sp>
        <p:sp>
          <p:nvSpPr>
            <p:cNvPr id="27691" name="Freeform 39"/>
            <p:cNvSpPr>
              <a:spLocks/>
            </p:cNvSpPr>
            <p:nvPr/>
          </p:nvSpPr>
          <p:spPr bwMode="auto">
            <a:xfrm>
              <a:off x="1317" y="3312"/>
              <a:ext cx="285" cy="313"/>
            </a:xfrm>
            <a:custGeom>
              <a:avLst/>
              <a:gdLst>
                <a:gd name="T0" fmla="*/ 0 w 285"/>
                <a:gd name="T1" fmla="*/ 0 h 313"/>
                <a:gd name="T2" fmla="*/ 284 w 285"/>
                <a:gd name="T3" fmla="*/ 128 h 313"/>
                <a:gd name="T4" fmla="*/ 284 w 285"/>
                <a:gd name="T5" fmla="*/ 312 h 313"/>
                <a:gd name="T6" fmla="*/ 0 w 285"/>
                <a:gd name="T7" fmla="*/ 185 h 313"/>
                <a:gd name="T8" fmla="*/ 0 w 285"/>
                <a:gd name="T9" fmla="*/ 0 h 313"/>
                <a:gd name="T10" fmla="*/ 0 60000 65536"/>
                <a:gd name="T11" fmla="*/ 0 60000 65536"/>
                <a:gd name="T12" fmla="*/ 0 60000 65536"/>
                <a:gd name="T13" fmla="*/ 0 60000 65536"/>
                <a:gd name="T14" fmla="*/ 0 60000 65536"/>
                <a:gd name="T15" fmla="*/ 0 w 285"/>
                <a:gd name="T16" fmla="*/ 0 h 313"/>
                <a:gd name="T17" fmla="*/ 285 w 285"/>
                <a:gd name="T18" fmla="*/ 313 h 313"/>
              </a:gdLst>
              <a:ahLst/>
              <a:cxnLst>
                <a:cxn ang="T10">
                  <a:pos x="T0" y="T1"/>
                </a:cxn>
                <a:cxn ang="T11">
                  <a:pos x="T2" y="T3"/>
                </a:cxn>
                <a:cxn ang="T12">
                  <a:pos x="T4" y="T5"/>
                </a:cxn>
                <a:cxn ang="T13">
                  <a:pos x="T6" y="T7"/>
                </a:cxn>
                <a:cxn ang="T14">
                  <a:pos x="T8" y="T9"/>
                </a:cxn>
              </a:cxnLst>
              <a:rect l="T15" t="T16" r="T17" b="T18"/>
              <a:pathLst>
                <a:path w="285" h="313">
                  <a:moveTo>
                    <a:pt x="0" y="0"/>
                  </a:moveTo>
                  <a:lnTo>
                    <a:pt x="284" y="128"/>
                  </a:lnTo>
                  <a:lnTo>
                    <a:pt x="284" y="312"/>
                  </a:lnTo>
                  <a:lnTo>
                    <a:pt x="0" y="185"/>
                  </a:lnTo>
                  <a:lnTo>
                    <a:pt x="0" y="0"/>
                  </a:lnTo>
                </a:path>
              </a:pathLst>
            </a:custGeom>
            <a:solidFill>
              <a:schemeClr val="folHlink"/>
            </a:solidFill>
            <a:ln w="12700" cap="rnd">
              <a:solidFill>
                <a:srgbClr val="000000"/>
              </a:solidFill>
              <a:round/>
              <a:headEnd/>
              <a:tailEnd/>
            </a:ln>
          </p:spPr>
          <p:txBody>
            <a:bodyPr/>
            <a:lstStyle/>
            <a:p>
              <a:endParaRPr lang="en-US"/>
            </a:p>
          </p:txBody>
        </p:sp>
        <p:sp>
          <p:nvSpPr>
            <p:cNvPr id="27692" name="Freeform 40"/>
            <p:cNvSpPr>
              <a:spLocks/>
            </p:cNvSpPr>
            <p:nvPr/>
          </p:nvSpPr>
          <p:spPr bwMode="auto">
            <a:xfrm>
              <a:off x="1601" y="3443"/>
              <a:ext cx="230" cy="177"/>
            </a:xfrm>
            <a:custGeom>
              <a:avLst/>
              <a:gdLst>
                <a:gd name="T0" fmla="*/ 0 w 230"/>
                <a:gd name="T1" fmla="*/ 0 h 177"/>
                <a:gd name="T2" fmla="*/ 229 w 230"/>
                <a:gd name="T3" fmla="*/ 0 h 177"/>
                <a:gd name="T4" fmla="*/ 229 w 230"/>
                <a:gd name="T5" fmla="*/ 176 h 177"/>
                <a:gd name="T6" fmla="*/ 0 w 230"/>
                <a:gd name="T7" fmla="*/ 176 h 177"/>
                <a:gd name="T8" fmla="*/ 0 w 230"/>
                <a:gd name="T9" fmla="*/ 0 h 177"/>
                <a:gd name="T10" fmla="*/ 0 60000 65536"/>
                <a:gd name="T11" fmla="*/ 0 60000 65536"/>
                <a:gd name="T12" fmla="*/ 0 60000 65536"/>
                <a:gd name="T13" fmla="*/ 0 60000 65536"/>
                <a:gd name="T14" fmla="*/ 0 60000 65536"/>
                <a:gd name="T15" fmla="*/ 0 w 230"/>
                <a:gd name="T16" fmla="*/ 0 h 177"/>
                <a:gd name="T17" fmla="*/ 230 w 230"/>
                <a:gd name="T18" fmla="*/ 177 h 177"/>
              </a:gdLst>
              <a:ahLst/>
              <a:cxnLst>
                <a:cxn ang="T10">
                  <a:pos x="T0" y="T1"/>
                </a:cxn>
                <a:cxn ang="T11">
                  <a:pos x="T2" y="T3"/>
                </a:cxn>
                <a:cxn ang="T12">
                  <a:pos x="T4" y="T5"/>
                </a:cxn>
                <a:cxn ang="T13">
                  <a:pos x="T6" y="T7"/>
                </a:cxn>
                <a:cxn ang="T14">
                  <a:pos x="T8" y="T9"/>
                </a:cxn>
              </a:cxnLst>
              <a:rect l="T15" t="T16" r="T17" b="T18"/>
              <a:pathLst>
                <a:path w="230" h="177">
                  <a:moveTo>
                    <a:pt x="0" y="0"/>
                  </a:moveTo>
                  <a:lnTo>
                    <a:pt x="229" y="0"/>
                  </a:lnTo>
                  <a:lnTo>
                    <a:pt x="229" y="176"/>
                  </a:lnTo>
                  <a:lnTo>
                    <a:pt x="0" y="176"/>
                  </a:lnTo>
                  <a:lnTo>
                    <a:pt x="0" y="0"/>
                  </a:lnTo>
                </a:path>
              </a:pathLst>
            </a:custGeom>
            <a:solidFill>
              <a:schemeClr val="bg2"/>
            </a:solidFill>
            <a:ln w="12700" cap="rnd">
              <a:solidFill>
                <a:srgbClr val="000000"/>
              </a:solidFill>
              <a:round/>
              <a:headEnd/>
              <a:tailEnd/>
            </a:ln>
          </p:spPr>
          <p:txBody>
            <a:bodyPr/>
            <a:lstStyle/>
            <a:p>
              <a:endParaRPr lang="en-US"/>
            </a:p>
          </p:txBody>
        </p:sp>
        <p:sp>
          <p:nvSpPr>
            <p:cNvPr id="27693" name="Freeform 41"/>
            <p:cNvSpPr>
              <a:spLocks/>
            </p:cNvSpPr>
            <p:nvPr/>
          </p:nvSpPr>
          <p:spPr bwMode="auto">
            <a:xfrm>
              <a:off x="1830" y="3359"/>
              <a:ext cx="96" cy="182"/>
            </a:xfrm>
            <a:custGeom>
              <a:avLst/>
              <a:gdLst>
                <a:gd name="T0" fmla="*/ 0 w 96"/>
                <a:gd name="T1" fmla="*/ 2 h 182"/>
                <a:gd name="T2" fmla="*/ 0 w 96"/>
                <a:gd name="T3" fmla="*/ 181 h 182"/>
                <a:gd name="T4" fmla="*/ 95 w 96"/>
                <a:gd name="T5" fmla="*/ 181 h 182"/>
                <a:gd name="T6" fmla="*/ 95 w 96"/>
                <a:gd name="T7" fmla="*/ 0 h 182"/>
                <a:gd name="T8" fmla="*/ 0 w 96"/>
                <a:gd name="T9" fmla="*/ 2 h 182"/>
                <a:gd name="T10" fmla="*/ 0 60000 65536"/>
                <a:gd name="T11" fmla="*/ 0 60000 65536"/>
                <a:gd name="T12" fmla="*/ 0 60000 65536"/>
                <a:gd name="T13" fmla="*/ 0 60000 65536"/>
                <a:gd name="T14" fmla="*/ 0 60000 65536"/>
                <a:gd name="T15" fmla="*/ 0 w 96"/>
                <a:gd name="T16" fmla="*/ 0 h 182"/>
                <a:gd name="T17" fmla="*/ 96 w 96"/>
                <a:gd name="T18" fmla="*/ 182 h 182"/>
              </a:gdLst>
              <a:ahLst/>
              <a:cxnLst>
                <a:cxn ang="T10">
                  <a:pos x="T0" y="T1"/>
                </a:cxn>
                <a:cxn ang="T11">
                  <a:pos x="T2" y="T3"/>
                </a:cxn>
                <a:cxn ang="T12">
                  <a:pos x="T4" y="T5"/>
                </a:cxn>
                <a:cxn ang="T13">
                  <a:pos x="T6" y="T7"/>
                </a:cxn>
                <a:cxn ang="T14">
                  <a:pos x="T8" y="T9"/>
                </a:cxn>
              </a:cxnLst>
              <a:rect l="T15" t="T16" r="T17" b="T18"/>
              <a:pathLst>
                <a:path w="96" h="182">
                  <a:moveTo>
                    <a:pt x="0" y="2"/>
                  </a:moveTo>
                  <a:lnTo>
                    <a:pt x="0" y="181"/>
                  </a:lnTo>
                  <a:lnTo>
                    <a:pt x="95" y="181"/>
                  </a:lnTo>
                  <a:lnTo>
                    <a:pt x="95" y="0"/>
                  </a:lnTo>
                  <a:lnTo>
                    <a:pt x="0" y="2"/>
                  </a:lnTo>
                </a:path>
              </a:pathLst>
            </a:custGeom>
            <a:solidFill>
              <a:schemeClr val="bg2"/>
            </a:solidFill>
            <a:ln w="12700" cap="rnd">
              <a:solidFill>
                <a:srgbClr val="000000"/>
              </a:solidFill>
              <a:round/>
              <a:headEnd/>
              <a:tailEnd/>
            </a:ln>
          </p:spPr>
          <p:txBody>
            <a:bodyPr/>
            <a:lstStyle/>
            <a:p>
              <a:endParaRPr lang="en-US"/>
            </a:p>
          </p:txBody>
        </p:sp>
        <p:sp>
          <p:nvSpPr>
            <p:cNvPr id="27694" name="Freeform 42"/>
            <p:cNvSpPr>
              <a:spLocks/>
            </p:cNvSpPr>
            <p:nvPr/>
          </p:nvSpPr>
          <p:spPr bwMode="auto">
            <a:xfrm>
              <a:off x="1925" y="3364"/>
              <a:ext cx="169" cy="315"/>
            </a:xfrm>
            <a:custGeom>
              <a:avLst/>
              <a:gdLst>
                <a:gd name="T0" fmla="*/ 0 w 169"/>
                <a:gd name="T1" fmla="*/ 0 h 315"/>
                <a:gd name="T2" fmla="*/ 168 w 169"/>
                <a:gd name="T3" fmla="*/ 131 h 315"/>
                <a:gd name="T4" fmla="*/ 168 w 169"/>
                <a:gd name="T5" fmla="*/ 314 h 315"/>
                <a:gd name="T6" fmla="*/ 0 w 169"/>
                <a:gd name="T7" fmla="*/ 176 h 315"/>
                <a:gd name="T8" fmla="*/ 0 w 169"/>
                <a:gd name="T9" fmla="*/ 0 h 315"/>
                <a:gd name="T10" fmla="*/ 0 60000 65536"/>
                <a:gd name="T11" fmla="*/ 0 60000 65536"/>
                <a:gd name="T12" fmla="*/ 0 60000 65536"/>
                <a:gd name="T13" fmla="*/ 0 60000 65536"/>
                <a:gd name="T14" fmla="*/ 0 60000 65536"/>
                <a:gd name="T15" fmla="*/ 0 w 169"/>
                <a:gd name="T16" fmla="*/ 0 h 315"/>
                <a:gd name="T17" fmla="*/ 169 w 169"/>
                <a:gd name="T18" fmla="*/ 315 h 315"/>
              </a:gdLst>
              <a:ahLst/>
              <a:cxnLst>
                <a:cxn ang="T10">
                  <a:pos x="T0" y="T1"/>
                </a:cxn>
                <a:cxn ang="T11">
                  <a:pos x="T2" y="T3"/>
                </a:cxn>
                <a:cxn ang="T12">
                  <a:pos x="T4" y="T5"/>
                </a:cxn>
                <a:cxn ang="T13">
                  <a:pos x="T6" y="T7"/>
                </a:cxn>
                <a:cxn ang="T14">
                  <a:pos x="T8" y="T9"/>
                </a:cxn>
              </a:cxnLst>
              <a:rect l="T15" t="T16" r="T17" b="T18"/>
              <a:pathLst>
                <a:path w="169" h="315">
                  <a:moveTo>
                    <a:pt x="0" y="0"/>
                  </a:moveTo>
                  <a:lnTo>
                    <a:pt x="168" y="131"/>
                  </a:lnTo>
                  <a:lnTo>
                    <a:pt x="168" y="314"/>
                  </a:lnTo>
                  <a:lnTo>
                    <a:pt x="0" y="176"/>
                  </a:lnTo>
                  <a:lnTo>
                    <a:pt x="0" y="0"/>
                  </a:lnTo>
                </a:path>
              </a:pathLst>
            </a:custGeom>
            <a:solidFill>
              <a:schemeClr val="folHlink"/>
            </a:solidFill>
            <a:ln w="12700" cap="rnd">
              <a:solidFill>
                <a:srgbClr val="000000"/>
              </a:solidFill>
              <a:round/>
              <a:headEnd/>
              <a:tailEnd/>
            </a:ln>
          </p:spPr>
          <p:txBody>
            <a:bodyPr/>
            <a:lstStyle/>
            <a:p>
              <a:endParaRPr lang="en-US"/>
            </a:p>
          </p:txBody>
        </p:sp>
        <p:sp>
          <p:nvSpPr>
            <p:cNvPr id="27695" name="Freeform 43"/>
            <p:cNvSpPr>
              <a:spLocks/>
            </p:cNvSpPr>
            <p:nvPr/>
          </p:nvSpPr>
          <p:spPr bwMode="auto">
            <a:xfrm>
              <a:off x="2093" y="3494"/>
              <a:ext cx="76" cy="315"/>
            </a:xfrm>
            <a:custGeom>
              <a:avLst/>
              <a:gdLst>
                <a:gd name="T0" fmla="*/ 0 w 76"/>
                <a:gd name="T1" fmla="*/ 0 h 315"/>
                <a:gd name="T2" fmla="*/ 75 w 76"/>
                <a:gd name="T3" fmla="*/ 129 h 315"/>
                <a:gd name="T4" fmla="*/ 75 w 76"/>
                <a:gd name="T5" fmla="*/ 314 h 315"/>
                <a:gd name="T6" fmla="*/ 0 w 76"/>
                <a:gd name="T7" fmla="*/ 183 h 315"/>
                <a:gd name="T8" fmla="*/ 0 w 76"/>
                <a:gd name="T9" fmla="*/ 0 h 315"/>
                <a:gd name="T10" fmla="*/ 0 60000 65536"/>
                <a:gd name="T11" fmla="*/ 0 60000 65536"/>
                <a:gd name="T12" fmla="*/ 0 60000 65536"/>
                <a:gd name="T13" fmla="*/ 0 60000 65536"/>
                <a:gd name="T14" fmla="*/ 0 60000 65536"/>
                <a:gd name="T15" fmla="*/ 0 w 76"/>
                <a:gd name="T16" fmla="*/ 0 h 315"/>
                <a:gd name="T17" fmla="*/ 76 w 76"/>
                <a:gd name="T18" fmla="*/ 315 h 315"/>
              </a:gdLst>
              <a:ahLst/>
              <a:cxnLst>
                <a:cxn ang="T10">
                  <a:pos x="T0" y="T1"/>
                </a:cxn>
                <a:cxn ang="T11">
                  <a:pos x="T2" y="T3"/>
                </a:cxn>
                <a:cxn ang="T12">
                  <a:pos x="T4" y="T5"/>
                </a:cxn>
                <a:cxn ang="T13">
                  <a:pos x="T6" y="T7"/>
                </a:cxn>
                <a:cxn ang="T14">
                  <a:pos x="T8" y="T9"/>
                </a:cxn>
              </a:cxnLst>
              <a:rect l="T15" t="T16" r="T17" b="T18"/>
              <a:pathLst>
                <a:path w="76" h="315">
                  <a:moveTo>
                    <a:pt x="0" y="0"/>
                  </a:moveTo>
                  <a:lnTo>
                    <a:pt x="75" y="129"/>
                  </a:lnTo>
                  <a:lnTo>
                    <a:pt x="75" y="314"/>
                  </a:lnTo>
                  <a:lnTo>
                    <a:pt x="0" y="183"/>
                  </a:lnTo>
                  <a:lnTo>
                    <a:pt x="0" y="0"/>
                  </a:lnTo>
                </a:path>
              </a:pathLst>
            </a:custGeom>
            <a:solidFill>
              <a:schemeClr val="bg2"/>
            </a:solidFill>
            <a:ln w="12700" cap="rnd">
              <a:solidFill>
                <a:srgbClr val="000000"/>
              </a:solidFill>
              <a:round/>
              <a:headEnd/>
              <a:tailEnd/>
            </a:ln>
          </p:spPr>
          <p:txBody>
            <a:bodyPr/>
            <a:lstStyle/>
            <a:p>
              <a:endParaRPr lang="en-US"/>
            </a:p>
          </p:txBody>
        </p:sp>
        <p:sp>
          <p:nvSpPr>
            <p:cNvPr id="27696" name="Freeform 44"/>
            <p:cNvSpPr>
              <a:spLocks/>
            </p:cNvSpPr>
            <p:nvPr/>
          </p:nvSpPr>
          <p:spPr bwMode="auto">
            <a:xfrm>
              <a:off x="2168" y="3624"/>
              <a:ext cx="85" cy="231"/>
            </a:xfrm>
            <a:custGeom>
              <a:avLst/>
              <a:gdLst>
                <a:gd name="T0" fmla="*/ 0 w 85"/>
                <a:gd name="T1" fmla="*/ 0 h 231"/>
                <a:gd name="T2" fmla="*/ 84 w 85"/>
                <a:gd name="T3" fmla="*/ 47 h 231"/>
                <a:gd name="T4" fmla="*/ 84 w 85"/>
                <a:gd name="T5" fmla="*/ 230 h 231"/>
                <a:gd name="T6" fmla="*/ 0 w 85"/>
                <a:gd name="T7" fmla="*/ 182 h 231"/>
                <a:gd name="T8" fmla="*/ 0 w 85"/>
                <a:gd name="T9" fmla="*/ 0 h 231"/>
                <a:gd name="T10" fmla="*/ 0 60000 65536"/>
                <a:gd name="T11" fmla="*/ 0 60000 65536"/>
                <a:gd name="T12" fmla="*/ 0 60000 65536"/>
                <a:gd name="T13" fmla="*/ 0 60000 65536"/>
                <a:gd name="T14" fmla="*/ 0 60000 65536"/>
                <a:gd name="T15" fmla="*/ 0 w 85"/>
                <a:gd name="T16" fmla="*/ 0 h 231"/>
                <a:gd name="T17" fmla="*/ 85 w 85"/>
                <a:gd name="T18" fmla="*/ 231 h 231"/>
              </a:gdLst>
              <a:ahLst/>
              <a:cxnLst>
                <a:cxn ang="T10">
                  <a:pos x="T0" y="T1"/>
                </a:cxn>
                <a:cxn ang="T11">
                  <a:pos x="T2" y="T3"/>
                </a:cxn>
                <a:cxn ang="T12">
                  <a:pos x="T4" y="T5"/>
                </a:cxn>
                <a:cxn ang="T13">
                  <a:pos x="T6" y="T7"/>
                </a:cxn>
                <a:cxn ang="T14">
                  <a:pos x="T8" y="T9"/>
                </a:cxn>
              </a:cxnLst>
              <a:rect l="T15" t="T16" r="T17" b="T18"/>
              <a:pathLst>
                <a:path w="85" h="231">
                  <a:moveTo>
                    <a:pt x="0" y="0"/>
                  </a:moveTo>
                  <a:lnTo>
                    <a:pt x="84" y="47"/>
                  </a:lnTo>
                  <a:lnTo>
                    <a:pt x="84" y="230"/>
                  </a:lnTo>
                  <a:lnTo>
                    <a:pt x="0" y="182"/>
                  </a:lnTo>
                  <a:lnTo>
                    <a:pt x="0" y="0"/>
                  </a:lnTo>
                </a:path>
              </a:pathLst>
            </a:custGeom>
            <a:solidFill>
              <a:schemeClr val="folHlink"/>
            </a:solidFill>
            <a:ln w="12700" cap="rnd">
              <a:solidFill>
                <a:srgbClr val="000000"/>
              </a:solidFill>
              <a:round/>
              <a:headEnd/>
              <a:tailEnd/>
            </a:ln>
          </p:spPr>
          <p:txBody>
            <a:bodyPr/>
            <a:lstStyle/>
            <a:p>
              <a:endParaRPr lang="en-US"/>
            </a:p>
          </p:txBody>
        </p:sp>
        <p:sp>
          <p:nvSpPr>
            <p:cNvPr id="27697" name="Freeform 45"/>
            <p:cNvSpPr>
              <a:spLocks/>
            </p:cNvSpPr>
            <p:nvPr/>
          </p:nvSpPr>
          <p:spPr bwMode="auto">
            <a:xfrm>
              <a:off x="2252" y="3610"/>
              <a:ext cx="57" cy="241"/>
            </a:xfrm>
            <a:custGeom>
              <a:avLst/>
              <a:gdLst>
                <a:gd name="T0" fmla="*/ 56 w 57"/>
                <a:gd name="T1" fmla="*/ 0 h 241"/>
                <a:gd name="T2" fmla="*/ 0 w 57"/>
                <a:gd name="T3" fmla="*/ 61 h 241"/>
                <a:gd name="T4" fmla="*/ 0 w 57"/>
                <a:gd name="T5" fmla="*/ 240 h 241"/>
                <a:gd name="T6" fmla="*/ 56 w 57"/>
                <a:gd name="T7" fmla="*/ 181 h 241"/>
                <a:gd name="T8" fmla="*/ 56 w 57"/>
                <a:gd name="T9" fmla="*/ 0 h 241"/>
                <a:gd name="T10" fmla="*/ 0 60000 65536"/>
                <a:gd name="T11" fmla="*/ 0 60000 65536"/>
                <a:gd name="T12" fmla="*/ 0 60000 65536"/>
                <a:gd name="T13" fmla="*/ 0 60000 65536"/>
                <a:gd name="T14" fmla="*/ 0 60000 65536"/>
                <a:gd name="T15" fmla="*/ 0 w 57"/>
                <a:gd name="T16" fmla="*/ 0 h 241"/>
                <a:gd name="T17" fmla="*/ 57 w 57"/>
                <a:gd name="T18" fmla="*/ 241 h 241"/>
              </a:gdLst>
              <a:ahLst/>
              <a:cxnLst>
                <a:cxn ang="T10">
                  <a:pos x="T0" y="T1"/>
                </a:cxn>
                <a:cxn ang="T11">
                  <a:pos x="T2" y="T3"/>
                </a:cxn>
                <a:cxn ang="T12">
                  <a:pos x="T4" y="T5"/>
                </a:cxn>
                <a:cxn ang="T13">
                  <a:pos x="T6" y="T7"/>
                </a:cxn>
                <a:cxn ang="T14">
                  <a:pos x="T8" y="T9"/>
                </a:cxn>
              </a:cxnLst>
              <a:rect l="T15" t="T16" r="T17" b="T18"/>
              <a:pathLst>
                <a:path w="57" h="241">
                  <a:moveTo>
                    <a:pt x="56" y="0"/>
                  </a:moveTo>
                  <a:lnTo>
                    <a:pt x="0" y="61"/>
                  </a:lnTo>
                  <a:lnTo>
                    <a:pt x="0" y="240"/>
                  </a:lnTo>
                  <a:lnTo>
                    <a:pt x="56" y="181"/>
                  </a:lnTo>
                  <a:lnTo>
                    <a:pt x="56" y="0"/>
                  </a:lnTo>
                </a:path>
              </a:pathLst>
            </a:custGeom>
            <a:solidFill>
              <a:schemeClr val="bg2"/>
            </a:solidFill>
            <a:ln w="12700" cap="rnd">
              <a:solidFill>
                <a:srgbClr val="000000"/>
              </a:solidFill>
              <a:round/>
              <a:headEnd/>
              <a:tailEnd/>
            </a:ln>
          </p:spPr>
          <p:txBody>
            <a:bodyPr/>
            <a:lstStyle/>
            <a:p>
              <a:endParaRPr lang="en-US"/>
            </a:p>
          </p:txBody>
        </p:sp>
        <p:sp>
          <p:nvSpPr>
            <p:cNvPr id="27698" name="Freeform 46"/>
            <p:cNvSpPr>
              <a:spLocks/>
            </p:cNvSpPr>
            <p:nvPr/>
          </p:nvSpPr>
          <p:spPr bwMode="auto">
            <a:xfrm>
              <a:off x="2308" y="3610"/>
              <a:ext cx="108" cy="216"/>
            </a:xfrm>
            <a:custGeom>
              <a:avLst/>
              <a:gdLst>
                <a:gd name="T0" fmla="*/ 0 w 108"/>
                <a:gd name="T1" fmla="*/ 0 h 216"/>
                <a:gd name="T2" fmla="*/ 107 w 108"/>
                <a:gd name="T3" fmla="*/ 35 h 216"/>
                <a:gd name="T4" fmla="*/ 107 w 108"/>
                <a:gd name="T5" fmla="*/ 215 h 216"/>
                <a:gd name="T6" fmla="*/ 0 w 108"/>
                <a:gd name="T7" fmla="*/ 183 h 216"/>
                <a:gd name="T8" fmla="*/ 0 w 108"/>
                <a:gd name="T9" fmla="*/ 0 h 216"/>
                <a:gd name="T10" fmla="*/ 0 60000 65536"/>
                <a:gd name="T11" fmla="*/ 0 60000 65536"/>
                <a:gd name="T12" fmla="*/ 0 60000 65536"/>
                <a:gd name="T13" fmla="*/ 0 60000 65536"/>
                <a:gd name="T14" fmla="*/ 0 60000 65536"/>
                <a:gd name="T15" fmla="*/ 0 w 108"/>
                <a:gd name="T16" fmla="*/ 0 h 216"/>
                <a:gd name="T17" fmla="*/ 108 w 108"/>
                <a:gd name="T18" fmla="*/ 216 h 216"/>
              </a:gdLst>
              <a:ahLst/>
              <a:cxnLst>
                <a:cxn ang="T10">
                  <a:pos x="T0" y="T1"/>
                </a:cxn>
                <a:cxn ang="T11">
                  <a:pos x="T2" y="T3"/>
                </a:cxn>
                <a:cxn ang="T12">
                  <a:pos x="T4" y="T5"/>
                </a:cxn>
                <a:cxn ang="T13">
                  <a:pos x="T6" y="T7"/>
                </a:cxn>
                <a:cxn ang="T14">
                  <a:pos x="T8" y="T9"/>
                </a:cxn>
              </a:cxnLst>
              <a:rect l="T15" t="T16" r="T17" b="T18"/>
              <a:pathLst>
                <a:path w="108" h="216">
                  <a:moveTo>
                    <a:pt x="0" y="0"/>
                  </a:moveTo>
                  <a:lnTo>
                    <a:pt x="107" y="35"/>
                  </a:lnTo>
                  <a:lnTo>
                    <a:pt x="107" y="215"/>
                  </a:lnTo>
                  <a:lnTo>
                    <a:pt x="0" y="183"/>
                  </a:lnTo>
                  <a:lnTo>
                    <a:pt x="0" y="0"/>
                  </a:lnTo>
                </a:path>
              </a:pathLst>
            </a:custGeom>
            <a:solidFill>
              <a:schemeClr val="bg2"/>
            </a:solidFill>
            <a:ln w="12700" cap="rnd">
              <a:solidFill>
                <a:srgbClr val="000000"/>
              </a:solidFill>
              <a:round/>
              <a:headEnd/>
              <a:tailEnd/>
            </a:ln>
          </p:spPr>
          <p:txBody>
            <a:bodyPr/>
            <a:lstStyle/>
            <a:p>
              <a:endParaRPr lang="en-US"/>
            </a:p>
          </p:txBody>
        </p:sp>
        <p:sp>
          <p:nvSpPr>
            <p:cNvPr id="27699" name="Freeform 47"/>
            <p:cNvSpPr>
              <a:spLocks/>
            </p:cNvSpPr>
            <p:nvPr/>
          </p:nvSpPr>
          <p:spPr bwMode="auto">
            <a:xfrm>
              <a:off x="2548" y="3856"/>
              <a:ext cx="205" cy="253"/>
            </a:xfrm>
            <a:custGeom>
              <a:avLst/>
              <a:gdLst>
                <a:gd name="T0" fmla="*/ 0 w 205"/>
                <a:gd name="T1" fmla="*/ 0 h 253"/>
                <a:gd name="T2" fmla="*/ 204 w 205"/>
                <a:gd name="T3" fmla="*/ 65 h 253"/>
                <a:gd name="T4" fmla="*/ 204 w 205"/>
                <a:gd name="T5" fmla="*/ 252 h 253"/>
                <a:gd name="T6" fmla="*/ 0 w 205"/>
                <a:gd name="T7" fmla="*/ 185 h 253"/>
                <a:gd name="T8" fmla="*/ 0 w 205"/>
                <a:gd name="T9" fmla="*/ 0 h 253"/>
                <a:gd name="T10" fmla="*/ 0 60000 65536"/>
                <a:gd name="T11" fmla="*/ 0 60000 65536"/>
                <a:gd name="T12" fmla="*/ 0 60000 65536"/>
                <a:gd name="T13" fmla="*/ 0 60000 65536"/>
                <a:gd name="T14" fmla="*/ 0 60000 65536"/>
                <a:gd name="T15" fmla="*/ 0 w 205"/>
                <a:gd name="T16" fmla="*/ 0 h 253"/>
                <a:gd name="T17" fmla="*/ 205 w 205"/>
                <a:gd name="T18" fmla="*/ 253 h 253"/>
              </a:gdLst>
              <a:ahLst/>
              <a:cxnLst>
                <a:cxn ang="T10">
                  <a:pos x="T0" y="T1"/>
                </a:cxn>
                <a:cxn ang="T11">
                  <a:pos x="T2" y="T3"/>
                </a:cxn>
                <a:cxn ang="T12">
                  <a:pos x="T4" y="T5"/>
                </a:cxn>
                <a:cxn ang="T13">
                  <a:pos x="T6" y="T7"/>
                </a:cxn>
                <a:cxn ang="T14">
                  <a:pos x="T8" y="T9"/>
                </a:cxn>
              </a:cxnLst>
              <a:rect l="T15" t="T16" r="T17" b="T18"/>
              <a:pathLst>
                <a:path w="205" h="253">
                  <a:moveTo>
                    <a:pt x="0" y="0"/>
                  </a:moveTo>
                  <a:lnTo>
                    <a:pt x="204" y="65"/>
                  </a:lnTo>
                  <a:lnTo>
                    <a:pt x="204" y="252"/>
                  </a:lnTo>
                  <a:lnTo>
                    <a:pt x="0" y="185"/>
                  </a:lnTo>
                  <a:lnTo>
                    <a:pt x="0" y="0"/>
                  </a:lnTo>
                </a:path>
              </a:pathLst>
            </a:custGeom>
            <a:solidFill>
              <a:schemeClr val="folHlink"/>
            </a:solidFill>
            <a:ln w="12700" cap="rnd">
              <a:solidFill>
                <a:srgbClr val="000000"/>
              </a:solidFill>
              <a:round/>
              <a:headEnd/>
              <a:tailEnd/>
            </a:ln>
          </p:spPr>
          <p:txBody>
            <a:bodyPr/>
            <a:lstStyle/>
            <a:p>
              <a:endParaRPr lang="en-US"/>
            </a:p>
          </p:txBody>
        </p:sp>
        <p:sp>
          <p:nvSpPr>
            <p:cNvPr id="27700" name="Freeform 48"/>
            <p:cNvSpPr>
              <a:spLocks/>
            </p:cNvSpPr>
            <p:nvPr/>
          </p:nvSpPr>
          <p:spPr bwMode="auto">
            <a:xfrm>
              <a:off x="2415" y="3642"/>
              <a:ext cx="134" cy="401"/>
            </a:xfrm>
            <a:custGeom>
              <a:avLst/>
              <a:gdLst>
                <a:gd name="T0" fmla="*/ 0 w 134"/>
                <a:gd name="T1" fmla="*/ 0 h 401"/>
                <a:gd name="T2" fmla="*/ 133 w 134"/>
                <a:gd name="T3" fmla="*/ 216 h 401"/>
                <a:gd name="T4" fmla="*/ 133 w 134"/>
                <a:gd name="T5" fmla="*/ 400 h 401"/>
                <a:gd name="T6" fmla="*/ 0 w 134"/>
                <a:gd name="T7" fmla="*/ 186 h 401"/>
                <a:gd name="T8" fmla="*/ 0 w 134"/>
                <a:gd name="T9" fmla="*/ 0 h 401"/>
                <a:gd name="T10" fmla="*/ 0 60000 65536"/>
                <a:gd name="T11" fmla="*/ 0 60000 65536"/>
                <a:gd name="T12" fmla="*/ 0 60000 65536"/>
                <a:gd name="T13" fmla="*/ 0 60000 65536"/>
                <a:gd name="T14" fmla="*/ 0 60000 65536"/>
                <a:gd name="T15" fmla="*/ 0 w 134"/>
                <a:gd name="T16" fmla="*/ 0 h 401"/>
                <a:gd name="T17" fmla="*/ 134 w 134"/>
                <a:gd name="T18" fmla="*/ 401 h 401"/>
              </a:gdLst>
              <a:ahLst/>
              <a:cxnLst>
                <a:cxn ang="T10">
                  <a:pos x="T0" y="T1"/>
                </a:cxn>
                <a:cxn ang="T11">
                  <a:pos x="T2" y="T3"/>
                </a:cxn>
                <a:cxn ang="T12">
                  <a:pos x="T4" y="T5"/>
                </a:cxn>
                <a:cxn ang="T13">
                  <a:pos x="T6" y="T7"/>
                </a:cxn>
                <a:cxn ang="T14">
                  <a:pos x="T8" y="T9"/>
                </a:cxn>
              </a:cxnLst>
              <a:rect l="T15" t="T16" r="T17" b="T18"/>
              <a:pathLst>
                <a:path w="134" h="401">
                  <a:moveTo>
                    <a:pt x="0" y="0"/>
                  </a:moveTo>
                  <a:lnTo>
                    <a:pt x="133" y="216"/>
                  </a:lnTo>
                  <a:lnTo>
                    <a:pt x="133" y="400"/>
                  </a:lnTo>
                  <a:lnTo>
                    <a:pt x="0" y="186"/>
                  </a:lnTo>
                  <a:lnTo>
                    <a:pt x="0" y="0"/>
                  </a:lnTo>
                </a:path>
              </a:pathLst>
            </a:custGeom>
            <a:solidFill>
              <a:schemeClr val="folHlink"/>
            </a:solidFill>
            <a:ln w="12700" cap="rnd">
              <a:solidFill>
                <a:srgbClr val="000000"/>
              </a:solidFill>
              <a:round/>
              <a:headEnd/>
              <a:tailEnd/>
            </a:ln>
          </p:spPr>
          <p:txBody>
            <a:bodyPr/>
            <a:lstStyle/>
            <a:p>
              <a:endParaRPr lang="en-US"/>
            </a:p>
          </p:txBody>
        </p:sp>
        <p:sp>
          <p:nvSpPr>
            <p:cNvPr id="27701" name="Freeform 49"/>
            <p:cNvSpPr>
              <a:spLocks/>
            </p:cNvSpPr>
            <p:nvPr/>
          </p:nvSpPr>
          <p:spPr bwMode="auto">
            <a:xfrm>
              <a:off x="458" y="1704"/>
              <a:ext cx="47" cy="308"/>
            </a:xfrm>
            <a:custGeom>
              <a:avLst/>
              <a:gdLst>
                <a:gd name="T0" fmla="*/ 0 w 47"/>
                <a:gd name="T1" fmla="*/ 0 h 308"/>
                <a:gd name="T2" fmla="*/ 46 w 47"/>
                <a:gd name="T3" fmla="*/ 188 h 308"/>
                <a:gd name="T4" fmla="*/ 31 w 47"/>
                <a:gd name="T5" fmla="*/ 307 h 308"/>
                <a:gd name="T6" fmla="*/ 0 w 47"/>
                <a:gd name="T7" fmla="*/ 186 h 308"/>
                <a:gd name="T8" fmla="*/ 0 w 47"/>
                <a:gd name="T9" fmla="*/ 0 h 308"/>
                <a:gd name="T10" fmla="*/ 0 60000 65536"/>
                <a:gd name="T11" fmla="*/ 0 60000 65536"/>
                <a:gd name="T12" fmla="*/ 0 60000 65536"/>
                <a:gd name="T13" fmla="*/ 0 60000 65536"/>
                <a:gd name="T14" fmla="*/ 0 60000 65536"/>
                <a:gd name="T15" fmla="*/ 0 w 47"/>
                <a:gd name="T16" fmla="*/ 0 h 308"/>
                <a:gd name="T17" fmla="*/ 47 w 47"/>
                <a:gd name="T18" fmla="*/ 308 h 308"/>
              </a:gdLst>
              <a:ahLst/>
              <a:cxnLst>
                <a:cxn ang="T10">
                  <a:pos x="T0" y="T1"/>
                </a:cxn>
                <a:cxn ang="T11">
                  <a:pos x="T2" y="T3"/>
                </a:cxn>
                <a:cxn ang="T12">
                  <a:pos x="T4" y="T5"/>
                </a:cxn>
                <a:cxn ang="T13">
                  <a:pos x="T6" y="T7"/>
                </a:cxn>
                <a:cxn ang="T14">
                  <a:pos x="T8" y="T9"/>
                </a:cxn>
              </a:cxnLst>
              <a:rect l="T15" t="T16" r="T17" b="T18"/>
              <a:pathLst>
                <a:path w="47" h="308">
                  <a:moveTo>
                    <a:pt x="0" y="0"/>
                  </a:moveTo>
                  <a:lnTo>
                    <a:pt x="46" y="188"/>
                  </a:lnTo>
                  <a:lnTo>
                    <a:pt x="31" y="307"/>
                  </a:lnTo>
                  <a:lnTo>
                    <a:pt x="0" y="186"/>
                  </a:lnTo>
                  <a:lnTo>
                    <a:pt x="0" y="0"/>
                  </a:lnTo>
                </a:path>
              </a:pathLst>
            </a:custGeom>
            <a:solidFill>
              <a:schemeClr val="bg2"/>
            </a:solidFill>
            <a:ln w="12700" cap="rnd">
              <a:solidFill>
                <a:srgbClr val="000000"/>
              </a:solidFill>
              <a:round/>
              <a:headEnd/>
              <a:tailEnd/>
            </a:ln>
          </p:spPr>
          <p:txBody>
            <a:bodyPr/>
            <a:lstStyle/>
            <a:p>
              <a:endParaRPr lang="en-US"/>
            </a:p>
          </p:txBody>
        </p:sp>
        <p:sp>
          <p:nvSpPr>
            <p:cNvPr id="27702" name="Freeform 50"/>
            <p:cNvSpPr>
              <a:spLocks/>
            </p:cNvSpPr>
            <p:nvPr/>
          </p:nvSpPr>
          <p:spPr bwMode="auto">
            <a:xfrm>
              <a:off x="456" y="2489"/>
              <a:ext cx="72" cy="258"/>
            </a:xfrm>
            <a:custGeom>
              <a:avLst/>
              <a:gdLst>
                <a:gd name="T0" fmla="*/ 0 w 72"/>
                <a:gd name="T1" fmla="*/ 0 h 258"/>
                <a:gd name="T2" fmla="*/ 71 w 72"/>
                <a:gd name="T3" fmla="*/ 95 h 258"/>
                <a:gd name="T4" fmla="*/ 56 w 72"/>
                <a:gd name="T5" fmla="*/ 157 h 258"/>
                <a:gd name="T6" fmla="*/ 56 w 72"/>
                <a:gd name="T7" fmla="*/ 257 h 258"/>
                <a:gd name="T8" fmla="*/ 0 w 72"/>
                <a:gd name="T9" fmla="*/ 185 h 258"/>
                <a:gd name="T10" fmla="*/ 0 w 72"/>
                <a:gd name="T11" fmla="*/ 0 h 258"/>
                <a:gd name="T12" fmla="*/ 0 60000 65536"/>
                <a:gd name="T13" fmla="*/ 0 60000 65536"/>
                <a:gd name="T14" fmla="*/ 0 60000 65536"/>
                <a:gd name="T15" fmla="*/ 0 60000 65536"/>
                <a:gd name="T16" fmla="*/ 0 60000 65536"/>
                <a:gd name="T17" fmla="*/ 0 60000 65536"/>
                <a:gd name="T18" fmla="*/ 0 w 72"/>
                <a:gd name="T19" fmla="*/ 0 h 258"/>
                <a:gd name="T20" fmla="*/ 72 w 72"/>
                <a:gd name="T21" fmla="*/ 258 h 258"/>
              </a:gdLst>
              <a:ahLst/>
              <a:cxnLst>
                <a:cxn ang="T12">
                  <a:pos x="T0" y="T1"/>
                </a:cxn>
                <a:cxn ang="T13">
                  <a:pos x="T2" y="T3"/>
                </a:cxn>
                <a:cxn ang="T14">
                  <a:pos x="T4" y="T5"/>
                </a:cxn>
                <a:cxn ang="T15">
                  <a:pos x="T6" y="T7"/>
                </a:cxn>
                <a:cxn ang="T16">
                  <a:pos x="T8" y="T9"/>
                </a:cxn>
                <a:cxn ang="T17">
                  <a:pos x="T10" y="T11"/>
                </a:cxn>
              </a:cxnLst>
              <a:rect l="T18" t="T19" r="T20" b="T21"/>
              <a:pathLst>
                <a:path w="72" h="258">
                  <a:moveTo>
                    <a:pt x="0" y="0"/>
                  </a:moveTo>
                  <a:lnTo>
                    <a:pt x="71" y="95"/>
                  </a:lnTo>
                  <a:lnTo>
                    <a:pt x="56" y="157"/>
                  </a:lnTo>
                  <a:lnTo>
                    <a:pt x="56" y="257"/>
                  </a:lnTo>
                  <a:lnTo>
                    <a:pt x="0" y="185"/>
                  </a:lnTo>
                  <a:lnTo>
                    <a:pt x="0" y="0"/>
                  </a:lnTo>
                </a:path>
              </a:pathLst>
            </a:custGeom>
            <a:solidFill>
              <a:schemeClr val="bg2"/>
            </a:solidFill>
            <a:ln w="12700" cap="rnd">
              <a:solidFill>
                <a:srgbClr val="000000"/>
              </a:solidFill>
              <a:round/>
              <a:headEnd/>
              <a:tailEnd/>
            </a:ln>
          </p:spPr>
          <p:txBody>
            <a:bodyPr/>
            <a:lstStyle/>
            <a:p>
              <a:endParaRPr lang="en-US"/>
            </a:p>
          </p:txBody>
        </p:sp>
        <p:sp>
          <p:nvSpPr>
            <p:cNvPr id="27703" name="Freeform 51"/>
            <p:cNvSpPr>
              <a:spLocks/>
            </p:cNvSpPr>
            <p:nvPr/>
          </p:nvSpPr>
          <p:spPr bwMode="auto">
            <a:xfrm>
              <a:off x="3611" y="1904"/>
              <a:ext cx="265" cy="216"/>
            </a:xfrm>
            <a:custGeom>
              <a:avLst/>
              <a:gdLst>
                <a:gd name="T0" fmla="*/ 0 w 265"/>
                <a:gd name="T1" fmla="*/ 31 h 216"/>
                <a:gd name="T2" fmla="*/ 264 w 265"/>
                <a:gd name="T3" fmla="*/ 0 h 216"/>
                <a:gd name="T4" fmla="*/ 264 w 265"/>
                <a:gd name="T5" fmla="*/ 179 h 216"/>
                <a:gd name="T6" fmla="*/ 0 w 265"/>
                <a:gd name="T7" fmla="*/ 215 h 216"/>
                <a:gd name="T8" fmla="*/ 0 w 265"/>
                <a:gd name="T9" fmla="*/ 31 h 216"/>
                <a:gd name="T10" fmla="*/ 0 60000 65536"/>
                <a:gd name="T11" fmla="*/ 0 60000 65536"/>
                <a:gd name="T12" fmla="*/ 0 60000 65536"/>
                <a:gd name="T13" fmla="*/ 0 60000 65536"/>
                <a:gd name="T14" fmla="*/ 0 60000 65536"/>
                <a:gd name="T15" fmla="*/ 0 w 265"/>
                <a:gd name="T16" fmla="*/ 0 h 216"/>
                <a:gd name="T17" fmla="*/ 265 w 265"/>
                <a:gd name="T18" fmla="*/ 216 h 216"/>
              </a:gdLst>
              <a:ahLst/>
              <a:cxnLst>
                <a:cxn ang="T10">
                  <a:pos x="T0" y="T1"/>
                </a:cxn>
                <a:cxn ang="T11">
                  <a:pos x="T2" y="T3"/>
                </a:cxn>
                <a:cxn ang="T12">
                  <a:pos x="T4" y="T5"/>
                </a:cxn>
                <a:cxn ang="T13">
                  <a:pos x="T6" y="T7"/>
                </a:cxn>
                <a:cxn ang="T14">
                  <a:pos x="T8" y="T9"/>
                </a:cxn>
              </a:cxnLst>
              <a:rect l="T15" t="T16" r="T17" b="T18"/>
              <a:pathLst>
                <a:path w="265" h="216">
                  <a:moveTo>
                    <a:pt x="0" y="31"/>
                  </a:moveTo>
                  <a:lnTo>
                    <a:pt x="264" y="0"/>
                  </a:lnTo>
                  <a:lnTo>
                    <a:pt x="264" y="179"/>
                  </a:lnTo>
                  <a:lnTo>
                    <a:pt x="0" y="215"/>
                  </a:lnTo>
                  <a:lnTo>
                    <a:pt x="0" y="31"/>
                  </a:lnTo>
                </a:path>
              </a:pathLst>
            </a:custGeom>
            <a:solidFill>
              <a:schemeClr val="bg2"/>
            </a:solidFill>
            <a:ln w="12700" cap="rnd">
              <a:solidFill>
                <a:srgbClr val="000000"/>
              </a:solidFill>
              <a:round/>
              <a:headEnd/>
              <a:tailEnd/>
            </a:ln>
          </p:spPr>
          <p:txBody>
            <a:bodyPr/>
            <a:lstStyle/>
            <a:p>
              <a:endParaRPr lang="en-US"/>
            </a:p>
          </p:txBody>
        </p:sp>
        <p:sp>
          <p:nvSpPr>
            <p:cNvPr id="27704" name="Freeform 52"/>
            <p:cNvSpPr>
              <a:spLocks/>
            </p:cNvSpPr>
            <p:nvPr/>
          </p:nvSpPr>
          <p:spPr bwMode="auto">
            <a:xfrm>
              <a:off x="3519" y="1936"/>
              <a:ext cx="104" cy="279"/>
            </a:xfrm>
            <a:custGeom>
              <a:avLst/>
              <a:gdLst>
                <a:gd name="T0" fmla="*/ 103 w 104"/>
                <a:gd name="T1" fmla="*/ 0 h 279"/>
                <a:gd name="T2" fmla="*/ 103 w 104"/>
                <a:gd name="T3" fmla="*/ 181 h 279"/>
                <a:gd name="T4" fmla="*/ 0 w 104"/>
                <a:gd name="T5" fmla="*/ 278 h 279"/>
                <a:gd name="T6" fmla="*/ 0 w 104"/>
                <a:gd name="T7" fmla="*/ 95 h 279"/>
                <a:gd name="T8" fmla="*/ 103 w 104"/>
                <a:gd name="T9" fmla="*/ 0 h 279"/>
                <a:gd name="T10" fmla="*/ 0 60000 65536"/>
                <a:gd name="T11" fmla="*/ 0 60000 65536"/>
                <a:gd name="T12" fmla="*/ 0 60000 65536"/>
                <a:gd name="T13" fmla="*/ 0 60000 65536"/>
                <a:gd name="T14" fmla="*/ 0 60000 65536"/>
                <a:gd name="T15" fmla="*/ 0 w 104"/>
                <a:gd name="T16" fmla="*/ 0 h 279"/>
                <a:gd name="T17" fmla="*/ 104 w 104"/>
                <a:gd name="T18" fmla="*/ 279 h 279"/>
              </a:gdLst>
              <a:ahLst/>
              <a:cxnLst>
                <a:cxn ang="T10">
                  <a:pos x="T0" y="T1"/>
                </a:cxn>
                <a:cxn ang="T11">
                  <a:pos x="T2" y="T3"/>
                </a:cxn>
                <a:cxn ang="T12">
                  <a:pos x="T4" y="T5"/>
                </a:cxn>
                <a:cxn ang="T13">
                  <a:pos x="T6" y="T7"/>
                </a:cxn>
                <a:cxn ang="T14">
                  <a:pos x="T8" y="T9"/>
                </a:cxn>
              </a:cxnLst>
              <a:rect l="T15" t="T16" r="T17" b="T18"/>
              <a:pathLst>
                <a:path w="104" h="279">
                  <a:moveTo>
                    <a:pt x="103" y="0"/>
                  </a:moveTo>
                  <a:lnTo>
                    <a:pt x="103" y="181"/>
                  </a:lnTo>
                  <a:lnTo>
                    <a:pt x="0" y="278"/>
                  </a:lnTo>
                  <a:lnTo>
                    <a:pt x="0" y="95"/>
                  </a:lnTo>
                  <a:lnTo>
                    <a:pt x="103" y="0"/>
                  </a:lnTo>
                </a:path>
              </a:pathLst>
            </a:custGeom>
            <a:solidFill>
              <a:schemeClr val="folHlink"/>
            </a:solidFill>
            <a:ln w="12700" cap="rnd">
              <a:solidFill>
                <a:srgbClr val="000000"/>
              </a:solidFill>
              <a:round/>
              <a:headEnd/>
              <a:tailEnd/>
            </a:ln>
          </p:spPr>
          <p:txBody>
            <a:bodyPr/>
            <a:lstStyle/>
            <a:p>
              <a:endParaRPr lang="en-US"/>
            </a:p>
          </p:txBody>
        </p:sp>
        <p:sp>
          <p:nvSpPr>
            <p:cNvPr id="27705" name="Freeform 53"/>
            <p:cNvSpPr>
              <a:spLocks/>
            </p:cNvSpPr>
            <p:nvPr/>
          </p:nvSpPr>
          <p:spPr bwMode="auto">
            <a:xfrm>
              <a:off x="3151" y="1669"/>
              <a:ext cx="152" cy="191"/>
            </a:xfrm>
            <a:custGeom>
              <a:avLst/>
              <a:gdLst>
                <a:gd name="T0" fmla="*/ 151 w 152"/>
                <a:gd name="T1" fmla="*/ 0 h 191"/>
                <a:gd name="T2" fmla="*/ 18 w 152"/>
                <a:gd name="T3" fmla="*/ 116 h 191"/>
                <a:gd name="T4" fmla="*/ 0 w 152"/>
                <a:gd name="T5" fmla="*/ 183 h 191"/>
                <a:gd name="T6" fmla="*/ 121 w 152"/>
                <a:gd name="T7" fmla="*/ 145 h 191"/>
                <a:gd name="T8" fmla="*/ 151 w 152"/>
                <a:gd name="T9" fmla="*/ 190 h 191"/>
                <a:gd name="T10" fmla="*/ 151 w 152"/>
                <a:gd name="T11" fmla="*/ 0 h 191"/>
                <a:gd name="T12" fmla="*/ 0 60000 65536"/>
                <a:gd name="T13" fmla="*/ 0 60000 65536"/>
                <a:gd name="T14" fmla="*/ 0 60000 65536"/>
                <a:gd name="T15" fmla="*/ 0 60000 65536"/>
                <a:gd name="T16" fmla="*/ 0 60000 65536"/>
                <a:gd name="T17" fmla="*/ 0 60000 65536"/>
                <a:gd name="T18" fmla="*/ 0 w 152"/>
                <a:gd name="T19" fmla="*/ 0 h 191"/>
                <a:gd name="T20" fmla="*/ 152 w 152"/>
                <a:gd name="T21" fmla="*/ 191 h 191"/>
              </a:gdLst>
              <a:ahLst/>
              <a:cxnLst>
                <a:cxn ang="T12">
                  <a:pos x="T0" y="T1"/>
                </a:cxn>
                <a:cxn ang="T13">
                  <a:pos x="T2" y="T3"/>
                </a:cxn>
                <a:cxn ang="T14">
                  <a:pos x="T4" y="T5"/>
                </a:cxn>
                <a:cxn ang="T15">
                  <a:pos x="T6" y="T7"/>
                </a:cxn>
                <a:cxn ang="T16">
                  <a:pos x="T8" y="T9"/>
                </a:cxn>
                <a:cxn ang="T17">
                  <a:pos x="T10" y="T11"/>
                </a:cxn>
              </a:cxnLst>
              <a:rect l="T18" t="T19" r="T20" b="T21"/>
              <a:pathLst>
                <a:path w="152" h="191">
                  <a:moveTo>
                    <a:pt x="151" y="0"/>
                  </a:moveTo>
                  <a:lnTo>
                    <a:pt x="18" y="116"/>
                  </a:lnTo>
                  <a:lnTo>
                    <a:pt x="0" y="183"/>
                  </a:lnTo>
                  <a:lnTo>
                    <a:pt x="121" y="145"/>
                  </a:lnTo>
                  <a:lnTo>
                    <a:pt x="151" y="190"/>
                  </a:lnTo>
                  <a:lnTo>
                    <a:pt x="151" y="0"/>
                  </a:lnTo>
                </a:path>
              </a:pathLst>
            </a:custGeom>
            <a:solidFill>
              <a:schemeClr val="bg2"/>
            </a:solidFill>
            <a:ln w="12700" cap="rnd">
              <a:solidFill>
                <a:srgbClr val="000000"/>
              </a:solidFill>
              <a:round/>
              <a:headEnd/>
              <a:tailEnd/>
            </a:ln>
          </p:spPr>
          <p:txBody>
            <a:bodyPr/>
            <a:lstStyle/>
            <a:p>
              <a:endParaRPr lang="en-US"/>
            </a:p>
          </p:txBody>
        </p:sp>
        <p:sp>
          <p:nvSpPr>
            <p:cNvPr id="27706" name="Freeform 54"/>
            <p:cNvSpPr>
              <a:spLocks/>
            </p:cNvSpPr>
            <p:nvPr/>
          </p:nvSpPr>
          <p:spPr bwMode="auto">
            <a:xfrm>
              <a:off x="3470" y="1778"/>
              <a:ext cx="85" cy="96"/>
            </a:xfrm>
            <a:custGeom>
              <a:avLst/>
              <a:gdLst>
                <a:gd name="T0" fmla="*/ 84 w 85"/>
                <a:gd name="T1" fmla="*/ 0 h 96"/>
                <a:gd name="T2" fmla="*/ 0 w 85"/>
                <a:gd name="T3" fmla="*/ 65 h 96"/>
                <a:gd name="T4" fmla="*/ 84 w 85"/>
                <a:gd name="T5" fmla="*/ 95 h 96"/>
                <a:gd name="T6" fmla="*/ 84 w 85"/>
                <a:gd name="T7" fmla="*/ 0 h 96"/>
                <a:gd name="T8" fmla="*/ 0 60000 65536"/>
                <a:gd name="T9" fmla="*/ 0 60000 65536"/>
                <a:gd name="T10" fmla="*/ 0 60000 65536"/>
                <a:gd name="T11" fmla="*/ 0 60000 65536"/>
                <a:gd name="T12" fmla="*/ 0 w 85"/>
                <a:gd name="T13" fmla="*/ 0 h 96"/>
                <a:gd name="T14" fmla="*/ 85 w 85"/>
                <a:gd name="T15" fmla="*/ 96 h 96"/>
              </a:gdLst>
              <a:ahLst/>
              <a:cxnLst>
                <a:cxn ang="T8">
                  <a:pos x="T0" y="T1"/>
                </a:cxn>
                <a:cxn ang="T9">
                  <a:pos x="T2" y="T3"/>
                </a:cxn>
                <a:cxn ang="T10">
                  <a:pos x="T4" y="T5"/>
                </a:cxn>
                <a:cxn ang="T11">
                  <a:pos x="T6" y="T7"/>
                </a:cxn>
              </a:cxnLst>
              <a:rect l="T12" t="T13" r="T14" b="T15"/>
              <a:pathLst>
                <a:path w="85" h="96">
                  <a:moveTo>
                    <a:pt x="84" y="0"/>
                  </a:moveTo>
                  <a:lnTo>
                    <a:pt x="0" y="65"/>
                  </a:lnTo>
                  <a:lnTo>
                    <a:pt x="84" y="95"/>
                  </a:lnTo>
                  <a:lnTo>
                    <a:pt x="84" y="0"/>
                  </a:lnTo>
                </a:path>
              </a:pathLst>
            </a:custGeom>
            <a:solidFill>
              <a:schemeClr val="bg2"/>
            </a:solidFill>
            <a:ln w="12700" cap="rnd">
              <a:solidFill>
                <a:srgbClr val="000000"/>
              </a:solidFill>
              <a:round/>
              <a:headEnd/>
              <a:tailEnd/>
            </a:ln>
          </p:spPr>
          <p:txBody>
            <a:bodyPr/>
            <a:lstStyle/>
            <a:p>
              <a:endParaRPr lang="en-US"/>
            </a:p>
          </p:txBody>
        </p:sp>
        <p:sp>
          <p:nvSpPr>
            <p:cNvPr id="27707" name="Freeform 55"/>
            <p:cNvSpPr>
              <a:spLocks/>
            </p:cNvSpPr>
            <p:nvPr/>
          </p:nvSpPr>
          <p:spPr bwMode="auto">
            <a:xfrm>
              <a:off x="3557" y="2039"/>
              <a:ext cx="59" cy="265"/>
            </a:xfrm>
            <a:custGeom>
              <a:avLst/>
              <a:gdLst>
                <a:gd name="T0" fmla="*/ 58 w 59"/>
                <a:gd name="T1" fmla="*/ 0 h 265"/>
                <a:gd name="T2" fmla="*/ 0 w 59"/>
                <a:gd name="T3" fmla="*/ 72 h 265"/>
                <a:gd name="T4" fmla="*/ 0 w 59"/>
                <a:gd name="T5" fmla="*/ 264 h 265"/>
                <a:gd name="T6" fmla="*/ 58 w 59"/>
                <a:gd name="T7" fmla="*/ 186 h 265"/>
                <a:gd name="T8" fmla="*/ 58 w 59"/>
                <a:gd name="T9" fmla="*/ 0 h 265"/>
                <a:gd name="T10" fmla="*/ 0 60000 65536"/>
                <a:gd name="T11" fmla="*/ 0 60000 65536"/>
                <a:gd name="T12" fmla="*/ 0 60000 65536"/>
                <a:gd name="T13" fmla="*/ 0 60000 65536"/>
                <a:gd name="T14" fmla="*/ 0 60000 65536"/>
                <a:gd name="T15" fmla="*/ 0 w 59"/>
                <a:gd name="T16" fmla="*/ 0 h 265"/>
                <a:gd name="T17" fmla="*/ 59 w 59"/>
                <a:gd name="T18" fmla="*/ 265 h 265"/>
              </a:gdLst>
              <a:ahLst/>
              <a:cxnLst>
                <a:cxn ang="T10">
                  <a:pos x="T0" y="T1"/>
                </a:cxn>
                <a:cxn ang="T11">
                  <a:pos x="T2" y="T3"/>
                </a:cxn>
                <a:cxn ang="T12">
                  <a:pos x="T4" y="T5"/>
                </a:cxn>
                <a:cxn ang="T13">
                  <a:pos x="T6" y="T7"/>
                </a:cxn>
                <a:cxn ang="T14">
                  <a:pos x="T8" y="T9"/>
                </a:cxn>
              </a:cxnLst>
              <a:rect l="T15" t="T16" r="T17" b="T18"/>
              <a:pathLst>
                <a:path w="59" h="265">
                  <a:moveTo>
                    <a:pt x="58" y="0"/>
                  </a:moveTo>
                  <a:lnTo>
                    <a:pt x="0" y="72"/>
                  </a:lnTo>
                  <a:lnTo>
                    <a:pt x="0" y="264"/>
                  </a:lnTo>
                  <a:lnTo>
                    <a:pt x="58" y="186"/>
                  </a:lnTo>
                  <a:lnTo>
                    <a:pt x="58" y="0"/>
                  </a:lnTo>
                </a:path>
              </a:pathLst>
            </a:custGeom>
            <a:solidFill>
              <a:schemeClr val="bg2"/>
            </a:solidFill>
            <a:ln w="12700" cap="rnd">
              <a:solidFill>
                <a:srgbClr val="000000"/>
              </a:solidFill>
              <a:round/>
              <a:headEnd/>
              <a:tailEnd/>
            </a:ln>
          </p:spPr>
          <p:txBody>
            <a:bodyPr/>
            <a:lstStyle/>
            <a:p>
              <a:endParaRPr lang="en-US"/>
            </a:p>
          </p:txBody>
        </p:sp>
        <p:sp>
          <p:nvSpPr>
            <p:cNvPr id="27708" name="Freeform 56"/>
            <p:cNvSpPr>
              <a:spLocks/>
            </p:cNvSpPr>
            <p:nvPr/>
          </p:nvSpPr>
          <p:spPr bwMode="auto">
            <a:xfrm>
              <a:off x="3531" y="2126"/>
              <a:ext cx="24" cy="216"/>
            </a:xfrm>
            <a:custGeom>
              <a:avLst/>
              <a:gdLst>
                <a:gd name="T0" fmla="*/ 23 w 24"/>
                <a:gd name="T1" fmla="*/ 0 h 216"/>
                <a:gd name="T2" fmla="*/ 23 w 24"/>
                <a:gd name="T3" fmla="*/ 174 h 216"/>
                <a:gd name="T4" fmla="*/ 18 w 24"/>
                <a:gd name="T5" fmla="*/ 215 h 216"/>
                <a:gd name="T6" fmla="*/ 0 w 24"/>
                <a:gd name="T7" fmla="*/ 169 h 216"/>
                <a:gd name="T8" fmla="*/ 23 w 24"/>
                <a:gd name="T9" fmla="*/ 0 h 216"/>
                <a:gd name="T10" fmla="*/ 0 60000 65536"/>
                <a:gd name="T11" fmla="*/ 0 60000 65536"/>
                <a:gd name="T12" fmla="*/ 0 60000 65536"/>
                <a:gd name="T13" fmla="*/ 0 60000 65536"/>
                <a:gd name="T14" fmla="*/ 0 60000 65536"/>
                <a:gd name="T15" fmla="*/ 0 w 24"/>
                <a:gd name="T16" fmla="*/ 0 h 216"/>
                <a:gd name="T17" fmla="*/ 24 w 24"/>
                <a:gd name="T18" fmla="*/ 216 h 216"/>
              </a:gdLst>
              <a:ahLst/>
              <a:cxnLst>
                <a:cxn ang="T10">
                  <a:pos x="T0" y="T1"/>
                </a:cxn>
                <a:cxn ang="T11">
                  <a:pos x="T2" y="T3"/>
                </a:cxn>
                <a:cxn ang="T12">
                  <a:pos x="T4" y="T5"/>
                </a:cxn>
                <a:cxn ang="T13">
                  <a:pos x="T6" y="T7"/>
                </a:cxn>
                <a:cxn ang="T14">
                  <a:pos x="T8" y="T9"/>
                </a:cxn>
              </a:cxnLst>
              <a:rect l="T15" t="T16" r="T17" b="T18"/>
              <a:pathLst>
                <a:path w="24" h="216">
                  <a:moveTo>
                    <a:pt x="23" y="0"/>
                  </a:moveTo>
                  <a:lnTo>
                    <a:pt x="23" y="174"/>
                  </a:lnTo>
                  <a:lnTo>
                    <a:pt x="18" y="215"/>
                  </a:lnTo>
                  <a:lnTo>
                    <a:pt x="0" y="169"/>
                  </a:lnTo>
                  <a:lnTo>
                    <a:pt x="23" y="0"/>
                  </a:lnTo>
                </a:path>
              </a:pathLst>
            </a:custGeom>
            <a:solidFill>
              <a:schemeClr val="bg2"/>
            </a:solidFill>
            <a:ln w="12700" cap="rnd">
              <a:solidFill>
                <a:srgbClr val="000000"/>
              </a:solidFill>
              <a:round/>
              <a:headEnd/>
              <a:tailEnd/>
            </a:ln>
          </p:spPr>
          <p:txBody>
            <a:bodyPr/>
            <a:lstStyle/>
            <a:p>
              <a:endParaRPr lang="en-US"/>
            </a:p>
          </p:txBody>
        </p:sp>
        <p:sp>
          <p:nvSpPr>
            <p:cNvPr id="27709" name="Freeform 57"/>
            <p:cNvSpPr>
              <a:spLocks/>
            </p:cNvSpPr>
            <p:nvPr/>
          </p:nvSpPr>
          <p:spPr bwMode="auto">
            <a:xfrm>
              <a:off x="3876" y="2081"/>
              <a:ext cx="74" cy="99"/>
            </a:xfrm>
            <a:custGeom>
              <a:avLst/>
              <a:gdLst>
                <a:gd name="T0" fmla="*/ 73 w 74"/>
                <a:gd name="T1" fmla="*/ 0 h 99"/>
                <a:gd name="T2" fmla="*/ 0 w 74"/>
                <a:gd name="T3" fmla="*/ 69 h 99"/>
                <a:gd name="T4" fmla="*/ 20 w 74"/>
                <a:gd name="T5" fmla="*/ 98 h 99"/>
                <a:gd name="T6" fmla="*/ 73 w 74"/>
                <a:gd name="T7" fmla="*/ 69 h 99"/>
                <a:gd name="T8" fmla="*/ 73 w 74"/>
                <a:gd name="T9" fmla="*/ 0 h 99"/>
                <a:gd name="T10" fmla="*/ 0 60000 65536"/>
                <a:gd name="T11" fmla="*/ 0 60000 65536"/>
                <a:gd name="T12" fmla="*/ 0 60000 65536"/>
                <a:gd name="T13" fmla="*/ 0 60000 65536"/>
                <a:gd name="T14" fmla="*/ 0 60000 65536"/>
                <a:gd name="T15" fmla="*/ 0 w 74"/>
                <a:gd name="T16" fmla="*/ 0 h 99"/>
                <a:gd name="T17" fmla="*/ 74 w 74"/>
                <a:gd name="T18" fmla="*/ 99 h 99"/>
              </a:gdLst>
              <a:ahLst/>
              <a:cxnLst>
                <a:cxn ang="T10">
                  <a:pos x="T0" y="T1"/>
                </a:cxn>
                <a:cxn ang="T11">
                  <a:pos x="T2" y="T3"/>
                </a:cxn>
                <a:cxn ang="T12">
                  <a:pos x="T4" y="T5"/>
                </a:cxn>
                <a:cxn ang="T13">
                  <a:pos x="T6" y="T7"/>
                </a:cxn>
                <a:cxn ang="T14">
                  <a:pos x="T8" y="T9"/>
                </a:cxn>
              </a:cxnLst>
              <a:rect l="T15" t="T16" r="T17" b="T18"/>
              <a:pathLst>
                <a:path w="74" h="99">
                  <a:moveTo>
                    <a:pt x="73" y="0"/>
                  </a:moveTo>
                  <a:lnTo>
                    <a:pt x="0" y="69"/>
                  </a:lnTo>
                  <a:lnTo>
                    <a:pt x="20" y="98"/>
                  </a:lnTo>
                  <a:lnTo>
                    <a:pt x="73" y="69"/>
                  </a:lnTo>
                  <a:lnTo>
                    <a:pt x="73" y="0"/>
                  </a:lnTo>
                </a:path>
              </a:pathLst>
            </a:custGeom>
            <a:solidFill>
              <a:schemeClr val="bg2"/>
            </a:solidFill>
            <a:ln w="12700" cap="rnd">
              <a:solidFill>
                <a:srgbClr val="000000"/>
              </a:solidFill>
              <a:round/>
              <a:headEnd/>
              <a:tailEnd/>
            </a:ln>
          </p:spPr>
          <p:txBody>
            <a:bodyPr/>
            <a:lstStyle/>
            <a:p>
              <a:endParaRPr lang="en-US"/>
            </a:p>
          </p:txBody>
        </p:sp>
        <p:sp>
          <p:nvSpPr>
            <p:cNvPr id="27710" name="Freeform 58"/>
            <p:cNvSpPr>
              <a:spLocks/>
            </p:cNvSpPr>
            <p:nvPr/>
          </p:nvSpPr>
          <p:spPr bwMode="auto">
            <a:xfrm>
              <a:off x="3923" y="2262"/>
              <a:ext cx="76" cy="140"/>
            </a:xfrm>
            <a:custGeom>
              <a:avLst/>
              <a:gdLst>
                <a:gd name="T0" fmla="*/ 75 w 76"/>
                <a:gd name="T1" fmla="*/ 0 h 140"/>
                <a:gd name="T2" fmla="*/ 0 w 76"/>
                <a:gd name="T3" fmla="*/ 92 h 140"/>
                <a:gd name="T4" fmla="*/ 0 w 76"/>
                <a:gd name="T5" fmla="*/ 110 h 140"/>
                <a:gd name="T6" fmla="*/ 56 w 76"/>
                <a:gd name="T7" fmla="*/ 139 h 140"/>
                <a:gd name="T8" fmla="*/ 75 w 76"/>
                <a:gd name="T9" fmla="*/ 139 h 140"/>
                <a:gd name="T10" fmla="*/ 75 w 76"/>
                <a:gd name="T11" fmla="*/ 0 h 140"/>
                <a:gd name="T12" fmla="*/ 0 60000 65536"/>
                <a:gd name="T13" fmla="*/ 0 60000 65536"/>
                <a:gd name="T14" fmla="*/ 0 60000 65536"/>
                <a:gd name="T15" fmla="*/ 0 60000 65536"/>
                <a:gd name="T16" fmla="*/ 0 60000 65536"/>
                <a:gd name="T17" fmla="*/ 0 60000 65536"/>
                <a:gd name="T18" fmla="*/ 0 w 76"/>
                <a:gd name="T19" fmla="*/ 0 h 140"/>
                <a:gd name="T20" fmla="*/ 76 w 76"/>
                <a:gd name="T21" fmla="*/ 140 h 140"/>
              </a:gdLst>
              <a:ahLst/>
              <a:cxnLst>
                <a:cxn ang="T12">
                  <a:pos x="T0" y="T1"/>
                </a:cxn>
                <a:cxn ang="T13">
                  <a:pos x="T2" y="T3"/>
                </a:cxn>
                <a:cxn ang="T14">
                  <a:pos x="T4" y="T5"/>
                </a:cxn>
                <a:cxn ang="T15">
                  <a:pos x="T6" y="T7"/>
                </a:cxn>
                <a:cxn ang="T16">
                  <a:pos x="T8" y="T9"/>
                </a:cxn>
                <a:cxn ang="T17">
                  <a:pos x="T10" y="T11"/>
                </a:cxn>
              </a:cxnLst>
              <a:rect l="T18" t="T19" r="T20" b="T21"/>
              <a:pathLst>
                <a:path w="76" h="140">
                  <a:moveTo>
                    <a:pt x="75" y="0"/>
                  </a:moveTo>
                  <a:lnTo>
                    <a:pt x="0" y="92"/>
                  </a:lnTo>
                  <a:lnTo>
                    <a:pt x="0" y="110"/>
                  </a:lnTo>
                  <a:lnTo>
                    <a:pt x="56" y="139"/>
                  </a:lnTo>
                  <a:lnTo>
                    <a:pt x="75" y="139"/>
                  </a:lnTo>
                  <a:lnTo>
                    <a:pt x="75" y="0"/>
                  </a:lnTo>
                </a:path>
              </a:pathLst>
            </a:custGeom>
            <a:solidFill>
              <a:schemeClr val="bg2"/>
            </a:solidFill>
            <a:ln w="12700" cap="rnd">
              <a:solidFill>
                <a:srgbClr val="000000"/>
              </a:solidFill>
              <a:round/>
              <a:headEnd/>
              <a:tailEnd/>
            </a:ln>
          </p:spPr>
          <p:txBody>
            <a:bodyPr/>
            <a:lstStyle/>
            <a:p>
              <a:endParaRPr lang="en-US"/>
            </a:p>
          </p:txBody>
        </p:sp>
        <p:sp>
          <p:nvSpPr>
            <p:cNvPr id="27711" name="Freeform 59"/>
            <p:cNvSpPr>
              <a:spLocks/>
            </p:cNvSpPr>
            <p:nvPr/>
          </p:nvSpPr>
          <p:spPr bwMode="auto">
            <a:xfrm>
              <a:off x="4168" y="2303"/>
              <a:ext cx="471" cy="273"/>
            </a:xfrm>
            <a:custGeom>
              <a:avLst/>
              <a:gdLst>
                <a:gd name="T0" fmla="*/ 0 w 471"/>
                <a:gd name="T1" fmla="*/ 52 h 273"/>
                <a:gd name="T2" fmla="*/ 67 w 471"/>
                <a:gd name="T3" fmla="*/ 0 h 273"/>
                <a:gd name="T4" fmla="*/ 67 w 471"/>
                <a:gd name="T5" fmla="*/ 49 h 273"/>
                <a:gd name="T6" fmla="*/ 417 w 471"/>
                <a:gd name="T7" fmla="*/ 49 h 273"/>
                <a:gd name="T8" fmla="*/ 470 w 471"/>
                <a:gd name="T9" fmla="*/ 129 h 273"/>
                <a:gd name="T10" fmla="*/ 438 w 471"/>
                <a:gd name="T11" fmla="*/ 153 h 273"/>
                <a:gd name="T12" fmla="*/ 467 w 471"/>
                <a:gd name="T13" fmla="*/ 222 h 273"/>
                <a:gd name="T14" fmla="*/ 440 w 471"/>
                <a:gd name="T15" fmla="*/ 250 h 273"/>
                <a:gd name="T16" fmla="*/ 357 w 471"/>
                <a:gd name="T17" fmla="*/ 250 h 273"/>
                <a:gd name="T18" fmla="*/ 357 w 471"/>
                <a:gd name="T19" fmla="*/ 272 h 273"/>
                <a:gd name="T20" fmla="*/ 0 w 471"/>
                <a:gd name="T21" fmla="*/ 272 h 273"/>
                <a:gd name="T22" fmla="*/ 0 w 471"/>
                <a:gd name="T23" fmla="*/ 52 h 27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71"/>
                <a:gd name="T37" fmla="*/ 0 h 273"/>
                <a:gd name="T38" fmla="*/ 471 w 471"/>
                <a:gd name="T39" fmla="*/ 273 h 27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71" h="273">
                  <a:moveTo>
                    <a:pt x="0" y="52"/>
                  </a:moveTo>
                  <a:lnTo>
                    <a:pt x="67" y="0"/>
                  </a:lnTo>
                  <a:lnTo>
                    <a:pt x="67" y="49"/>
                  </a:lnTo>
                  <a:lnTo>
                    <a:pt x="417" y="49"/>
                  </a:lnTo>
                  <a:lnTo>
                    <a:pt x="470" y="129"/>
                  </a:lnTo>
                  <a:lnTo>
                    <a:pt x="438" y="153"/>
                  </a:lnTo>
                  <a:lnTo>
                    <a:pt x="467" y="222"/>
                  </a:lnTo>
                  <a:lnTo>
                    <a:pt x="440" y="250"/>
                  </a:lnTo>
                  <a:lnTo>
                    <a:pt x="357" y="250"/>
                  </a:lnTo>
                  <a:lnTo>
                    <a:pt x="357" y="272"/>
                  </a:lnTo>
                  <a:lnTo>
                    <a:pt x="0" y="272"/>
                  </a:lnTo>
                  <a:lnTo>
                    <a:pt x="0" y="52"/>
                  </a:lnTo>
                </a:path>
              </a:pathLst>
            </a:custGeom>
            <a:solidFill>
              <a:schemeClr val="bg2"/>
            </a:solidFill>
            <a:ln w="12700" cap="rnd">
              <a:solidFill>
                <a:srgbClr val="000000"/>
              </a:solidFill>
              <a:round/>
              <a:headEnd/>
              <a:tailEnd/>
            </a:ln>
          </p:spPr>
          <p:txBody>
            <a:bodyPr/>
            <a:lstStyle/>
            <a:p>
              <a:endParaRPr lang="en-US"/>
            </a:p>
          </p:txBody>
        </p:sp>
        <p:sp>
          <p:nvSpPr>
            <p:cNvPr id="27712" name="Freeform 60"/>
            <p:cNvSpPr>
              <a:spLocks/>
            </p:cNvSpPr>
            <p:nvPr/>
          </p:nvSpPr>
          <p:spPr bwMode="auto">
            <a:xfrm>
              <a:off x="4234" y="2021"/>
              <a:ext cx="530" cy="446"/>
            </a:xfrm>
            <a:custGeom>
              <a:avLst/>
              <a:gdLst>
                <a:gd name="T0" fmla="*/ 0 w 530"/>
                <a:gd name="T1" fmla="*/ 281 h 446"/>
                <a:gd name="T2" fmla="*/ 0 w 530"/>
                <a:gd name="T3" fmla="*/ 328 h 446"/>
                <a:gd name="T4" fmla="*/ 348 w 530"/>
                <a:gd name="T5" fmla="*/ 328 h 446"/>
                <a:gd name="T6" fmla="*/ 403 w 530"/>
                <a:gd name="T7" fmla="*/ 409 h 446"/>
                <a:gd name="T8" fmla="*/ 468 w 530"/>
                <a:gd name="T9" fmla="*/ 421 h 446"/>
                <a:gd name="T10" fmla="*/ 471 w 530"/>
                <a:gd name="T11" fmla="*/ 445 h 446"/>
                <a:gd name="T12" fmla="*/ 516 w 530"/>
                <a:gd name="T13" fmla="*/ 411 h 446"/>
                <a:gd name="T14" fmla="*/ 529 w 530"/>
                <a:gd name="T15" fmla="*/ 262 h 446"/>
                <a:gd name="T16" fmla="*/ 529 w 530"/>
                <a:gd name="T17" fmla="*/ 160 h 446"/>
                <a:gd name="T18" fmla="*/ 509 w 530"/>
                <a:gd name="T19" fmla="*/ 143 h 446"/>
                <a:gd name="T20" fmla="*/ 519 w 530"/>
                <a:gd name="T21" fmla="*/ 0 h 446"/>
                <a:gd name="T22" fmla="*/ 406 w 530"/>
                <a:gd name="T23" fmla="*/ 0 h 446"/>
                <a:gd name="T24" fmla="*/ 284 w 530"/>
                <a:gd name="T25" fmla="*/ 114 h 446"/>
                <a:gd name="T26" fmla="*/ 304 w 530"/>
                <a:gd name="T27" fmla="*/ 153 h 446"/>
                <a:gd name="T28" fmla="*/ 230 w 530"/>
                <a:gd name="T29" fmla="*/ 204 h 446"/>
                <a:gd name="T30" fmla="*/ 136 w 530"/>
                <a:gd name="T31" fmla="*/ 192 h 446"/>
                <a:gd name="T32" fmla="*/ 53 w 530"/>
                <a:gd name="T33" fmla="*/ 192 h 446"/>
                <a:gd name="T34" fmla="*/ 36 w 530"/>
                <a:gd name="T35" fmla="*/ 245 h 446"/>
                <a:gd name="T36" fmla="*/ 0 w 530"/>
                <a:gd name="T37" fmla="*/ 281 h 4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30"/>
                <a:gd name="T58" fmla="*/ 0 h 446"/>
                <a:gd name="T59" fmla="*/ 530 w 530"/>
                <a:gd name="T60" fmla="*/ 446 h 4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30" h="446">
                  <a:moveTo>
                    <a:pt x="0" y="281"/>
                  </a:moveTo>
                  <a:lnTo>
                    <a:pt x="0" y="328"/>
                  </a:lnTo>
                  <a:lnTo>
                    <a:pt x="348" y="328"/>
                  </a:lnTo>
                  <a:lnTo>
                    <a:pt x="403" y="409"/>
                  </a:lnTo>
                  <a:lnTo>
                    <a:pt x="468" y="421"/>
                  </a:lnTo>
                  <a:lnTo>
                    <a:pt x="471" y="445"/>
                  </a:lnTo>
                  <a:lnTo>
                    <a:pt x="516" y="411"/>
                  </a:lnTo>
                  <a:lnTo>
                    <a:pt x="529" y="262"/>
                  </a:lnTo>
                  <a:lnTo>
                    <a:pt x="529" y="160"/>
                  </a:lnTo>
                  <a:lnTo>
                    <a:pt x="509" y="143"/>
                  </a:lnTo>
                  <a:lnTo>
                    <a:pt x="519" y="0"/>
                  </a:lnTo>
                  <a:lnTo>
                    <a:pt x="406" y="0"/>
                  </a:lnTo>
                  <a:lnTo>
                    <a:pt x="284" y="114"/>
                  </a:lnTo>
                  <a:lnTo>
                    <a:pt x="304" y="153"/>
                  </a:lnTo>
                  <a:lnTo>
                    <a:pt x="230" y="204"/>
                  </a:lnTo>
                  <a:lnTo>
                    <a:pt x="136" y="192"/>
                  </a:lnTo>
                  <a:lnTo>
                    <a:pt x="53" y="192"/>
                  </a:lnTo>
                  <a:lnTo>
                    <a:pt x="36" y="245"/>
                  </a:lnTo>
                  <a:lnTo>
                    <a:pt x="0" y="281"/>
                  </a:lnTo>
                </a:path>
              </a:pathLst>
            </a:custGeom>
            <a:solidFill>
              <a:schemeClr val="bg2"/>
            </a:solidFill>
            <a:ln w="12700" cap="rnd">
              <a:solidFill>
                <a:srgbClr val="000000"/>
              </a:solidFill>
              <a:round/>
              <a:headEnd/>
              <a:tailEnd/>
            </a:ln>
          </p:spPr>
          <p:txBody>
            <a:bodyPr/>
            <a:lstStyle/>
            <a:p>
              <a:endParaRPr lang="en-US"/>
            </a:p>
          </p:txBody>
        </p:sp>
        <p:sp>
          <p:nvSpPr>
            <p:cNvPr id="27713" name="Freeform 61"/>
            <p:cNvSpPr>
              <a:spLocks/>
            </p:cNvSpPr>
            <p:nvPr/>
          </p:nvSpPr>
          <p:spPr bwMode="auto">
            <a:xfrm>
              <a:off x="4740" y="2026"/>
              <a:ext cx="197" cy="227"/>
            </a:xfrm>
            <a:custGeom>
              <a:avLst/>
              <a:gdLst>
                <a:gd name="T0" fmla="*/ 13 w 197"/>
                <a:gd name="T1" fmla="*/ 0 h 227"/>
                <a:gd name="T2" fmla="*/ 196 w 197"/>
                <a:gd name="T3" fmla="*/ 0 h 227"/>
                <a:gd name="T4" fmla="*/ 188 w 197"/>
                <a:gd name="T5" fmla="*/ 55 h 227"/>
                <a:gd name="T6" fmla="*/ 156 w 197"/>
                <a:gd name="T7" fmla="*/ 67 h 227"/>
                <a:gd name="T8" fmla="*/ 105 w 197"/>
                <a:gd name="T9" fmla="*/ 226 h 227"/>
                <a:gd name="T10" fmla="*/ 23 w 197"/>
                <a:gd name="T11" fmla="*/ 226 h 227"/>
                <a:gd name="T12" fmla="*/ 23 w 197"/>
                <a:gd name="T13" fmla="*/ 155 h 227"/>
                <a:gd name="T14" fmla="*/ 0 w 197"/>
                <a:gd name="T15" fmla="*/ 139 h 227"/>
                <a:gd name="T16" fmla="*/ 13 w 197"/>
                <a:gd name="T17" fmla="*/ 0 h 2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7"/>
                <a:gd name="T28" fmla="*/ 0 h 227"/>
                <a:gd name="T29" fmla="*/ 197 w 197"/>
                <a:gd name="T30" fmla="*/ 227 h 2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7" h="227">
                  <a:moveTo>
                    <a:pt x="13" y="0"/>
                  </a:moveTo>
                  <a:lnTo>
                    <a:pt x="196" y="0"/>
                  </a:lnTo>
                  <a:lnTo>
                    <a:pt x="188" y="55"/>
                  </a:lnTo>
                  <a:lnTo>
                    <a:pt x="156" y="67"/>
                  </a:lnTo>
                  <a:lnTo>
                    <a:pt x="105" y="226"/>
                  </a:lnTo>
                  <a:lnTo>
                    <a:pt x="23" y="226"/>
                  </a:lnTo>
                  <a:lnTo>
                    <a:pt x="23" y="155"/>
                  </a:lnTo>
                  <a:lnTo>
                    <a:pt x="0" y="139"/>
                  </a:lnTo>
                  <a:lnTo>
                    <a:pt x="13" y="0"/>
                  </a:lnTo>
                </a:path>
              </a:pathLst>
            </a:custGeom>
            <a:solidFill>
              <a:schemeClr val="bg2"/>
            </a:solidFill>
            <a:ln w="12700" cap="rnd">
              <a:solidFill>
                <a:srgbClr val="000000"/>
              </a:solidFill>
              <a:round/>
              <a:headEnd/>
              <a:tailEnd/>
            </a:ln>
          </p:spPr>
          <p:txBody>
            <a:bodyPr/>
            <a:lstStyle/>
            <a:p>
              <a:endParaRPr lang="en-US"/>
            </a:p>
          </p:txBody>
        </p:sp>
        <p:sp>
          <p:nvSpPr>
            <p:cNvPr id="27714" name="Freeform 62"/>
            <p:cNvSpPr>
              <a:spLocks/>
            </p:cNvSpPr>
            <p:nvPr/>
          </p:nvSpPr>
          <p:spPr bwMode="auto">
            <a:xfrm>
              <a:off x="4845" y="1945"/>
              <a:ext cx="148" cy="308"/>
            </a:xfrm>
            <a:custGeom>
              <a:avLst/>
              <a:gdLst>
                <a:gd name="T0" fmla="*/ 91 w 148"/>
                <a:gd name="T1" fmla="*/ 80 h 308"/>
                <a:gd name="T2" fmla="*/ 147 w 148"/>
                <a:gd name="T3" fmla="*/ 0 h 308"/>
                <a:gd name="T4" fmla="*/ 147 w 148"/>
                <a:gd name="T5" fmla="*/ 281 h 308"/>
                <a:gd name="T6" fmla="*/ 94 w 148"/>
                <a:gd name="T7" fmla="*/ 307 h 308"/>
                <a:gd name="T8" fmla="*/ 0 w 148"/>
                <a:gd name="T9" fmla="*/ 305 h 308"/>
                <a:gd name="T10" fmla="*/ 51 w 148"/>
                <a:gd name="T11" fmla="*/ 150 h 308"/>
                <a:gd name="T12" fmla="*/ 86 w 148"/>
                <a:gd name="T13" fmla="*/ 136 h 308"/>
                <a:gd name="T14" fmla="*/ 91 w 148"/>
                <a:gd name="T15" fmla="*/ 80 h 308"/>
                <a:gd name="T16" fmla="*/ 0 60000 65536"/>
                <a:gd name="T17" fmla="*/ 0 60000 65536"/>
                <a:gd name="T18" fmla="*/ 0 60000 65536"/>
                <a:gd name="T19" fmla="*/ 0 60000 65536"/>
                <a:gd name="T20" fmla="*/ 0 60000 65536"/>
                <a:gd name="T21" fmla="*/ 0 60000 65536"/>
                <a:gd name="T22" fmla="*/ 0 60000 65536"/>
                <a:gd name="T23" fmla="*/ 0 60000 65536"/>
                <a:gd name="T24" fmla="*/ 0 w 148"/>
                <a:gd name="T25" fmla="*/ 0 h 308"/>
                <a:gd name="T26" fmla="*/ 148 w 148"/>
                <a:gd name="T27" fmla="*/ 308 h 30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8" h="308">
                  <a:moveTo>
                    <a:pt x="91" y="80"/>
                  </a:moveTo>
                  <a:lnTo>
                    <a:pt x="147" y="0"/>
                  </a:lnTo>
                  <a:lnTo>
                    <a:pt x="147" y="281"/>
                  </a:lnTo>
                  <a:lnTo>
                    <a:pt x="94" y="307"/>
                  </a:lnTo>
                  <a:lnTo>
                    <a:pt x="0" y="305"/>
                  </a:lnTo>
                  <a:lnTo>
                    <a:pt x="51" y="150"/>
                  </a:lnTo>
                  <a:lnTo>
                    <a:pt x="86" y="136"/>
                  </a:lnTo>
                  <a:lnTo>
                    <a:pt x="91" y="80"/>
                  </a:lnTo>
                </a:path>
              </a:pathLst>
            </a:custGeom>
            <a:solidFill>
              <a:schemeClr val="bg2"/>
            </a:solidFill>
            <a:ln w="12700" cap="rnd">
              <a:solidFill>
                <a:srgbClr val="000000"/>
              </a:solidFill>
              <a:round/>
              <a:headEnd/>
              <a:tailEnd/>
            </a:ln>
          </p:spPr>
          <p:txBody>
            <a:bodyPr/>
            <a:lstStyle/>
            <a:p>
              <a:endParaRPr lang="en-US"/>
            </a:p>
          </p:txBody>
        </p:sp>
        <p:sp>
          <p:nvSpPr>
            <p:cNvPr id="27715" name="Freeform 63"/>
            <p:cNvSpPr>
              <a:spLocks/>
            </p:cNvSpPr>
            <p:nvPr/>
          </p:nvSpPr>
          <p:spPr bwMode="auto">
            <a:xfrm>
              <a:off x="4992" y="1776"/>
              <a:ext cx="313" cy="448"/>
            </a:xfrm>
            <a:custGeom>
              <a:avLst/>
              <a:gdLst>
                <a:gd name="T0" fmla="*/ 0 w 313"/>
                <a:gd name="T1" fmla="*/ 174 h 448"/>
                <a:gd name="T2" fmla="*/ 0 w 313"/>
                <a:gd name="T3" fmla="*/ 447 h 448"/>
                <a:gd name="T4" fmla="*/ 75 w 313"/>
                <a:gd name="T5" fmla="*/ 407 h 448"/>
                <a:gd name="T6" fmla="*/ 80 w 313"/>
                <a:gd name="T7" fmla="*/ 372 h 448"/>
                <a:gd name="T8" fmla="*/ 312 w 313"/>
                <a:gd name="T9" fmla="*/ 212 h 448"/>
                <a:gd name="T10" fmla="*/ 299 w 313"/>
                <a:gd name="T11" fmla="*/ 152 h 448"/>
                <a:gd name="T12" fmla="*/ 259 w 313"/>
                <a:gd name="T13" fmla="*/ 135 h 448"/>
                <a:gd name="T14" fmla="*/ 231 w 313"/>
                <a:gd name="T15" fmla="*/ 7 h 448"/>
                <a:gd name="T16" fmla="*/ 169 w 313"/>
                <a:gd name="T17" fmla="*/ 24 h 448"/>
                <a:gd name="T18" fmla="*/ 136 w 313"/>
                <a:gd name="T19" fmla="*/ 0 h 448"/>
                <a:gd name="T20" fmla="*/ 75 w 313"/>
                <a:gd name="T21" fmla="*/ 46 h 448"/>
                <a:gd name="T22" fmla="*/ 0 w 313"/>
                <a:gd name="T23" fmla="*/ 174 h 44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13"/>
                <a:gd name="T37" fmla="*/ 0 h 448"/>
                <a:gd name="T38" fmla="*/ 313 w 313"/>
                <a:gd name="T39" fmla="*/ 448 h 44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13" h="448">
                  <a:moveTo>
                    <a:pt x="0" y="174"/>
                  </a:moveTo>
                  <a:lnTo>
                    <a:pt x="0" y="447"/>
                  </a:lnTo>
                  <a:lnTo>
                    <a:pt x="75" y="407"/>
                  </a:lnTo>
                  <a:lnTo>
                    <a:pt x="80" y="372"/>
                  </a:lnTo>
                  <a:lnTo>
                    <a:pt x="312" y="212"/>
                  </a:lnTo>
                  <a:lnTo>
                    <a:pt x="299" y="152"/>
                  </a:lnTo>
                  <a:lnTo>
                    <a:pt x="259" y="135"/>
                  </a:lnTo>
                  <a:lnTo>
                    <a:pt x="231" y="7"/>
                  </a:lnTo>
                  <a:lnTo>
                    <a:pt x="169" y="24"/>
                  </a:lnTo>
                  <a:lnTo>
                    <a:pt x="136" y="0"/>
                  </a:lnTo>
                  <a:lnTo>
                    <a:pt x="75" y="46"/>
                  </a:lnTo>
                  <a:lnTo>
                    <a:pt x="0" y="174"/>
                  </a:lnTo>
                </a:path>
              </a:pathLst>
            </a:custGeom>
            <a:solidFill>
              <a:schemeClr val="bg2"/>
            </a:solidFill>
            <a:ln w="12700" cap="rnd">
              <a:solidFill>
                <a:srgbClr val="000000"/>
              </a:solidFill>
              <a:round/>
              <a:headEnd/>
              <a:tailEnd/>
            </a:ln>
          </p:spPr>
          <p:txBody>
            <a:bodyPr/>
            <a:lstStyle/>
            <a:p>
              <a:endParaRPr lang="en-US"/>
            </a:p>
          </p:txBody>
        </p:sp>
        <p:sp>
          <p:nvSpPr>
            <p:cNvPr id="27716" name="Freeform 64"/>
            <p:cNvSpPr>
              <a:spLocks/>
            </p:cNvSpPr>
            <p:nvPr/>
          </p:nvSpPr>
          <p:spPr bwMode="auto">
            <a:xfrm>
              <a:off x="4758" y="2233"/>
              <a:ext cx="302" cy="164"/>
            </a:xfrm>
            <a:custGeom>
              <a:avLst/>
              <a:gdLst>
                <a:gd name="T0" fmla="*/ 8 w 302"/>
                <a:gd name="T1" fmla="*/ 19 h 164"/>
                <a:gd name="T2" fmla="*/ 181 w 302"/>
                <a:gd name="T3" fmla="*/ 19 h 164"/>
                <a:gd name="T4" fmla="*/ 224 w 302"/>
                <a:gd name="T5" fmla="*/ 0 h 164"/>
                <a:gd name="T6" fmla="*/ 244 w 302"/>
                <a:gd name="T7" fmla="*/ 43 h 164"/>
                <a:gd name="T8" fmla="*/ 216 w 302"/>
                <a:gd name="T9" fmla="*/ 70 h 164"/>
                <a:gd name="T10" fmla="*/ 257 w 302"/>
                <a:gd name="T11" fmla="*/ 139 h 164"/>
                <a:gd name="T12" fmla="*/ 301 w 302"/>
                <a:gd name="T13" fmla="*/ 139 h 164"/>
                <a:gd name="T14" fmla="*/ 237 w 302"/>
                <a:gd name="T15" fmla="*/ 163 h 164"/>
                <a:gd name="T16" fmla="*/ 178 w 302"/>
                <a:gd name="T17" fmla="*/ 108 h 164"/>
                <a:gd name="T18" fmla="*/ 0 w 302"/>
                <a:gd name="T19" fmla="*/ 108 h 164"/>
                <a:gd name="T20" fmla="*/ 8 w 302"/>
                <a:gd name="T21" fmla="*/ 19 h 16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02"/>
                <a:gd name="T34" fmla="*/ 0 h 164"/>
                <a:gd name="T35" fmla="*/ 302 w 302"/>
                <a:gd name="T36" fmla="*/ 164 h 16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02" h="164">
                  <a:moveTo>
                    <a:pt x="8" y="19"/>
                  </a:moveTo>
                  <a:lnTo>
                    <a:pt x="181" y="19"/>
                  </a:lnTo>
                  <a:lnTo>
                    <a:pt x="224" y="0"/>
                  </a:lnTo>
                  <a:lnTo>
                    <a:pt x="244" y="43"/>
                  </a:lnTo>
                  <a:lnTo>
                    <a:pt x="216" y="70"/>
                  </a:lnTo>
                  <a:lnTo>
                    <a:pt x="257" y="139"/>
                  </a:lnTo>
                  <a:lnTo>
                    <a:pt x="301" y="139"/>
                  </a:lnTo>
                  <a:lnTo>
                    <a:pt x="237" y="163"/>
                  </a:lnTo>
                  <a:lnTo>
                    <a:pt x="178" y="108"/>
                  </a:lnTo>
                  <a:lnTo>
                    <a:pt x="0" y="108"/>
                  </a:lnTo>
                  <a:lnTo>
                    <a:pt x="8" y="19"/>
                  </a:lnTo>
                </a:path>
              </a:pathLst>
            </a:custGeom>
            <a:solidFill>
              <a:schemeClr val="bg2"/>
            </a:solidFill>
            <a:ln w="12700" cap="rnd">
              <a:solidFill>
                <a:srgbClr val="000000"/>
              </a:solidFill>
              <a:round/>
              <a:headEnd/>
              <a:tailEnd/>
            </a:ln>
          </p:spPr>
          <p:txBody>
            <a:bodyPr/>
            <a:lstStyle/>
            <a:p>
              <a:endParaRPr lang="en-US"/>
            </a:p>
          </p:txBody>
        </p:sp>
        <p:sp>
          <p:nvSpPr>
            <p:cNvPr id="27717" name="Freeform 65"/>
            <p:cNvSpPr>
              <a:spLocks/>
            </p:cNvSpPr>
            <p:nvPr/>
          </p:nvSpPr>
          <p:spPr bwMode="auto">
            <a:xfrm>
              <a:off x="4896" y="2341"/>
              <a:ext cx="62" cy="73"/>
            </a:xfrm>
            <a:custGeom>
              <a:avLst/>
              <a:gdLst>
                <a:gd name="T0" fmla="*/ 0 w 62"/>
                <a:gd name="T1" fmla="*/ 0 h 73"/>
                <a:gd name="T2" fmla="*/ 41 w 62"/>
                <a:gd name="T3" fmla="*/ 0 h 73"/>
                <a:gd name="T4" fmla="*/ 61 w 62"/>
                <a:gd name="T5" fmla="*/ 20 h 73"/>
                <a:gd name="T6" fmla="*/ 38 w 62"/>
                <a:gd name="T7" fmla="*/ 67 h 73"/>
                <a:gd name="T8" fmla="*/ 0 w 62"/>
                <a:gd name="T9" fmla="*/ 72 h 73"/>
                <a:gd name="T10" fmla="*/ 0 w 62"/>
                <a:gd name="T11" fmla="*/ 0 h 73"/>
                <a:gd name="T12" fmla="*/ 0 60000 65536"/>
                <a:gd name="T13" fmla="*/ 0 60000 65536"/>
                <a:gd name="T14" fmla="*/ 0 60000 65536"/>
                <a:gd name="T15" fmla="*/ 0 60000 65536"/>
                <a:gd name="T16" fmla="*/ 0 60000 65536"/>
                <a:gd name="T17" fmla="*/ 0 60000 65536"/>
                <a:gd name="T18" fmla="*/ 0 w 62"/>
                <a:gd name="T19" fmla="*/ 0 h 73"/>
                <a:gd name="T20" fmla="*/ 62 w 62"/>
                <a:gd name="T21" fmla="*/ 73 h 73"/>
              </a:gdLst>
              <a:ahLst/>
              <a:cxnLst>
                <a:cxn ang="T12">
                  <a:pos x="T0" y="T1"/>
                </a:cxn>
                <a:cxn ang="T13">
                  <a:pos x="T2" y="T3"/>
                </a:cxn>
                <a:cxn ang="T14">
                  <a:pos x="T4" y="T5"/>
                </a:cxn>
                <a:cxn ang="T15">
                  <a:pos x="T6" y="T7"/>
                </a:cxn>
                <a:cxn ang="T16">
                  <a:pos x="T8" y="T9"/>
                </a:cxn>
                <a:cxn ang="T17">
                  <a:pos x="T10" y="T11"/>
                </a:cxn>
              </a:cxnLst>
              <a:rect l="T18" t="T19" r="T20" b="T21"/>
              <a:pathLst>
                <a:path w="62" h="73">
                  <a:moveTo>
                    <a:pt x="0" y="0"/>
                  </a:moveTo>
                  <a:lnTo>
                    <a:pt x="41" y="0"/>
                  </a:lnTo>
                  <a:lnTo>
                    <a:pt x="61" y="20"/>
                  </a:lnTo>
                  <a:lnTo>
                    <a:pt x="38" y="67"/>
                  </a:lnTo>
                  <a:lnTo>
                    <a:pt x="0" y="72"/>
                  </a:lnTo>
                  <a:lnTo>
                    <a:pt x="0" y="0"/>
                  </a:lnTo>
                </a:path>
              </a:pathLst>
            </a:custGeom>
            <a:solidFill>
              <a:schemeClr val="bg2"/>
            </a:solidFill>
            <a:ln w="12700" cap="rnd">
              <a:solidFill>
                <a:srgbClr val="000000"/>
              </a:solidFill>
              <a:round/>
              <a:headEnd/>
              <a:tailEnd/>
            </a:ln>
          </p:spPr>
          <p:txBody>
            <a:bodyPr/>
            <a:lstStyle/>
            <a:p>
              <a:endParaRPr lang="en-US"/>
            </a:p>
          </p:txBody>
        </p:sp>
        <p:sp>
          <p:nvSpPr>
            <p:cNvPr id="27718" name="Freeform 66"/>
            <p:cNvSpPr>
              <a:spLocks/>
            </p:cNvSpPr>
            <p:nvPr/>
          </p:nvSpPr>
          <p:spPr bwMode="auto">
            <a:xfrm>
              <a:off x="4750" y="2340"/>
              <a:ext cx="147" cy="94"/>
            </a:xfrm>
            <a:custGeom>
              <a:avLst/>
              <a:gdLst>
                <a:gd name="T0" fmla="*/ 8 w 147"/>
                <a:gd name="T1" fmla="*/ 0 h 94"/>
                <a:gd name="T2" fmla="*/ 146 w 147"/>
                <a:gd name="T3" fmla="*/ 0 h 94"/>
                <a:gd name="T4" fmla="*/ 146 w 147"/>
                <a:gd name="T5" fmla="*/ 74 h 94"/>
                <a:gd name="T6" fmla="*/ 0 w 147"/>
                <a:gd name="T7" fmla="*/ 93 h 94"/>
                <a:gd name="T8" fmla="*/ 8 w 147"/>
                <a:gd name="T9" fmla="*/ 0 h 94"/>
                <a:gd name="T10" fmla="*/ 0 60000 65536"/>
                <a:gd name="T11" fmla="*/ 0 60000 65536"/>
                <a:gd name="T12" fmla="*/ 0 60000 65536"/>
                <a:gd name="T13" fmla="*/ 0 60000 65536"/>
                <a:gd name="T14" fmla="*/ 0 60000 65536"/>
                <a:gd name="T15" fmla="*/ 0 w 147"/>
                <a:gd name="T16" fmla="*/ 0 h 94"/>
                <a:gd name="T17" fmla="*/ 147 w 147"/>
                <a:gd name="T18" fmla="*/ 94 h 94"/>
              </a:gdLst>
              <a:ahLst/>
              <a:cxnLst>
                <a:cxn ang="T10">
                  <a:pos x="T0" y="T1"/>
                </a:cxn>
                <a:cxn ang="T11">
                  <a:pos x="T2" y="T3"/>
                </a:cxn>
                <a:cxn ang="T12">
                  <a:pos x="T4" y="T5"/>
                </a:cxn>
                <a:cxn ang="T13">
                  <a:pos x="T6" y="T7"/>
                </a:cxn>
                <a:cxn ang="T14">
                  <a:pos x="T8" y="T9"/>
                </a:cxn>
              </a:cxnLst>
              <a:rect l="T15" t="T16" r="T17" b="T18"/>
              <a:pathLst>
                <a:path w="147" h="94">
                  <a:moveTo>
                    <a:pt x="8" y="0"/>
                  </a:moveTo>
                  <a:lnTo>
                    <a:pt x="146" y="0"/>
                  </a:lnTo>
                  <a:lnTo>
                    <a:pt x="146" y="74"/>
                  </a:lnTo>
                  <a:lnTo>
                    <a:pt x="0" y="93"/>
                  </a:lnTo>
                  <a:lnTo>
                    <a:pt x="8" y="0"/>
                  </a:lnTo>
                </a:path>
              </a:pathLst>
            </a:custGeom>
            <a:solidFill>
              <a:schemeClr val="bg2"/>
            </a:solidFill>
            <a:ln w="12700" cap="rnd">
              <a:solidFill>
                <a:srgbClr val="000000"/>
              </a:solidFill>
              <a:round/>
              <a:headEnd/>
              <a:tailEnd/>
            </a:ln>
          </p:spPr>
          <p:txBody>
            <a:bodyPr/>
            <a:lstStyle/>
            <a:p>
              <a:endParaRPr lang="en-US"/>
            </a:p>
          </p:txBody>
        </p:sp>
        <p:sp>
          <p:nvSpPr>
            <p:cNvPr id="27719" name="Freeform 67"/>
            <p:cNvSpPr>
              <a:spLocks/>
            </p:cNvSpPr>
            <p:nvPr/>
          </p:nvSpPr>
          <p:spPr bwMode="auto">
            <a:xfrm>
              <a:off x="4580" y="2433"/>
              <a:ext cx="128" cy="229"/>
            </a:xfrm>
            <a:custGeom>
              <a:avLst/>
              <a:gdLst>
                <a:gd name="T0" fmla="*/ 58 w 128"/>
                <a:gd name="T1" fmla="*/ 0 h 229"/>
                <a:gd name="T2" fmla="*/ 28 w 128"/>
                <a:gd name="T3" fmla="*/ 25 h 229"/>
                <a:gd name="T4" fmla="*/ 55 w 128"/>
                <a:gd name="T5" fmla="*/ 91 h 229"/>
                <a:gd name="T6" fmla="*/ 28 w 128"/>
                <a:gd name="T7" fmla="*/ 122 h 229"/>
                <a:gd name="T8" fmla="*/ 0 w 128"/>
                <a:gd name="T9" fmla="*/ 157 h 229"/>
                <a:gd name="T10" fmla="*/ 55 w 128"/>
                <a:gd name="T11" fmla="*/ 228 h 229"/>
                <a:gd name="T12" fmla="*/ 110 w 128"/>
                <a:gd name="T13" fmla="*/ 157 h 229"/>
                <a:gd name="T14" fmla="*/ 127 w 128"/>
                <a:gd name="T15" fmla="*/ 77 h 229"/>
                <a:gd name="T16" fmla="*/ 107 w 128"/>
                <a:gd name="T17" fmla="*/ 73 h 229"/>
                <a:gd name="T18" fmla="*/ 126 w 128"/>
                <a:gd name="T19" fmla="*/ 32 h 229"/>
                <a:gd name="T20" fmla="*/ 122 w 128"/>
                <a:gd name="T21" fmla="*/ 10 h 229"/>
                <a:gd name="T22" fmla="*/ 58 w 128"/>
                <a:gd name="T23" fmla="*/ 0 h 22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8"/>
                <a:gd name="T37" fmla="*/ 0 h 229"/>
                <a:gd name="T38" fmla="*/ 128 w 128"/>
                <a:gd name="T39" fmla="*/ 229 h 22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8" h="229">
                  <a:moveTo>
                    <a:pt x="58" y="0"/>
                  </a:moveTo>
                  <a:lnTo>
                    <a:pt x="28" y="25"/>
                  </a:lnTo>
                  <a:lnTo>
                    <a:pt x="55" y="91"/>
                  </a:lnTo>
                  <a:lnTo>
                    <a:pt x="28" y="122"/>
                  </a:lnTo>
                  <a:lnTo>
                    <a:pt x="0" y="157"/>
                  </a:lnTo>
                  <a:lnTo>
                    <a:pt x="55" y="228"/>
                  </a:lnTo>
                  <a:lnTo>
                    <a:pt x="110" y="157"/>
                  </a:lnTo>
                  <a:lnTo>
                    <a:pt x="127" y="77"/>
                  </a:lnTo>
                  <a:lnTo>
                    <a:pt x="107" y="73"/>
                  </a:lnTo>
                  <a:lnTo>
                    <a:pt x="126" y="32"/>
                  </a:lnTo>
                  <a:lnTo>
                    <a:pt x="122" y="10"/>
                  </a:lnTo>
                  <a:lnTo>
                    <a:pt x="58" y="0"/>
                  </a:lnTo>
                </a:path>
              </a:pathLst>
            </a:custGeom>
            <a:solidFill>
              <a:schemeClr val="bg2"/>
            </a:solidFill>
            <a:ln w="12700" cap="rnd">
              <a:solidFill>
                <a:srgbClr val="000000"/>
              </a:solidFill>
              <a:round/>
              <a:headEnd/>
              <a:tailEnd/>
            </a:ln>
          </p:spPr>
          <p:txBody>
            <a:bodyPr/>
            <a:lstStyle/>
            <a:p>
              <a:endParaRPr lang="en-US"/>
            </a:p>
          </p:txBody>
        </p:sp>
        <p:sp>
          <p:nvSpPr>
            <p:cNvPr id="27720" name="Freeform 68"/>
            <p:cNvSpPr>
              <a:spLocks/>
            </p:cNvSpPr>
            <p:nvPr/>
          </p:nvSpPr>
          <p:spPr bwMode="auto">
            <a:xfrm>
              <a:off x="4526" y="2551"/>
              <a:ext cx="98" cy="162"/>
            </a:xfrm>
            <a:custGeom>
              <a:avLst/>
              <a:gdLst>
                <a:gd name="T0" fmla="*/ 83 w 98"/>
                <a:gd name="T1" fmla="*/ 0 h 162"/>
                <a:gd name="T2" fmla="*/ 0 w 98"/>
                <a:gd name="T3" fmla="*/ 0 h 162"/>
                <a:gd name="T4" fmla="*/ 0 w 98"/>
                <a:gd name="T5" fmla="*/ 161 h 162"/>
                <a:gd name="T6" fmla="*/ 81 w 98"/>
                <a:gd name="T7" fmla="*/ 161 h 162"/>
                <a:gd name="T8" fmla="*/ 97 w 98"/>
                <a:gd name="T9" fmla="*/ 136 h 162"/>
                <a:gd name="T10" fmla="*/ 55 w 98"/>
                <a:gd name="T11" fmla="*/ 85 h 162"/>
                <a:gd name="T12" fmla="*/ 57 w 98"/>
                <a:gd name="T13" fmla="*/ 41 h 162"/>
                <a:gd name="T14" fmla="*/ 83 w 98"/>
                <a:gd name="T15" fmla="*/ 0 h 162"/>
                <a:gd name="T16" fmla="*/ 0 60000 65536"/>
                <a:gd name="T17" fmla="*/ 0 60000 65536"/>
                <a:gd name="T18" fmla="*/ 0 60000 65536"/>
                <a:gd name="T19" fmla="*/ 0 60000 65536"/>
                <a:gd name="T20" fmla="*/ 0 60000 65536"/>
                <a:gd name="T21" fmla="*/ 0 60000 65536"/>
                <a:gd name="T22" fmla="*/ 0 60000 65536"/>
                <a:gd name="T23" fmla="*/ 0 60000 65536"/>
                <a:gd name="T24" fmla="*/ 0 w 98"/>
                <a:gd name="T25" fmla="*/ 0 h 162"/>
                <a:gd name="T26" fmla="*/ 98 w 98"/>
                <a:gd name="T27" fmla="*/ 162 h 16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98" h="162">
                  <a:moveTo>
                    <a:pt x="83" y="0"/>
                  </a:moveTo>
                  <a:lnTo>
                    <a:pt x="0" y="0"/>
                  </a:lnTo>
                  <a:lnTo>
                    <a:pt x="0" y="161"/>
                  </a:lnTo>
                  <a:lnTo>
                    <a:pt x="81" y="161"/>
                  </a:lnTo>
                  <a:lnTo>
                    <a:pt x="97" y="136"/>
                  </a:lnTo>
                  <a:lnTo>
                    <a:pt x="55" y="85"/>
                  </a:lnTo>
                  <a:lnTo>
                    <a:pt x="57" y="41"/>
                  </a:lnTo>
                  <a:lnTo>
                    <a:pt x="83" y="0"/>
                  </a:lnTo>
                </a:path>
              </a:pathLst>
            </a:custGeom>
            <a:solidFill>
              <a:schemeClr val="bg2"/>
            </a:solidFill>
            <a:ln w="12700" cap="rnd">
              <a:solidFill>
                <a:srgbClr val="000000"/>
              </a:solidFill>
              <a:round/>
              <a:headEnd/>
              <a:tailEnd/>
            </a:ln>
          </p:spPr>
          <p:txBody>
            <a:bodyPr/>
            <a:lstStyle/>
            <a:p>
              <a:endParaRPr lang="en-US"/>
            </a:p>
          </p:txBody>
        </p:sp>
        <p:sp>
          <p:nvSpPr>
            <p:cNvPr id="27721" name="Freeform 69"/>
            <p:cNvSpPr>
              <a:spLocks/>
            </p:cNvSpPr>
            <p:nvPr/>
          </p:nvSpPr>
          <p:spPr bwMode="auto">
            <a:xfrm>
              <a:off x="4244" y="2576"/>
              <a:ext cx="365" cy="223"/>
            </a:xfrm>
            <a:custGeom>
              <a:avLst/>
              <a:gdLst>
                <a:gd name="T0" fmla="*/ 0 w 365"/>
                <a:gd name="T1" fmla="*/ 0 h 223"/>
                <a:gd name="T2" fmla="*/ 283 w 365"/>
                <a:gd name="T3" fmla="*/ 0 h 223"/>
                <a:gd name="T4" fmla="*/ 283 w 365"/>
                <a:gd name="T5" fmla="*/ 138 h 223"/>
                <a:gd name="T6" fmla="*/ 364 w 365"/>
                <a:gd name="T7" fmla="*/ 138 h 223"/>
                <a:gd name="T8" fmla="*/ 318 w 365"/>
                <a:gd name="T9" fmla="*/ 222 h 223"/>
                <a:gd name="T10" fmla="*/ 222 w 365"/>
                <a:gd name="T11" fmla="*/ 198 h 223"/>
                <a:gd name="T12" fmla="*/ 190 w 365"/>
                <a:gd name="T13" fmla="*/ 88 h 223"/>
                <a:gd name="T14" fmla="*/ 179 w 365"/>
                <a:gd name="T15" fmla="*/ 61 h 223"/>
                <a:gd name="T16" fmla="*/ 109 w 365"/>
                <a:gd name="T17" fmla="*/ 41 h 223"/>
                <a:gd name="T18" fmla="*/ 0 w 365"/>
                <a:gd name="T19" fmla="*/ 90 h 223"/>
                <a:gd name="T20" fmla="*/ 0 w 365"/>
                <a:gd name="T21" fmla="*/ 0 h 22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65"/>
                <a:gd name="T34" fmla="*/ 0 h 223"/>
                <a:gd name="T35" fmla="*/ 365 w 365"/>
                <a:gd name="T36" fmla="*/ 223 h 22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65" h="223">
                  <a:moveTo>
                    <a:pt x="0" y="0"/>
                  </a:moveTo>
                  <a:lnTo>
                    <a:pt x="283" y="0"/>
                  </a:lnTo>
                  <a:lnTo>
                    <a:pt x="283" y="138"/>
                  </a:lnTo>
                  <a:lnTo>
                    <a:pt x="364" y="138"/>
                  </a:lnTo>
                  <a:lnTo>
                    <a:pt x="318" y="222"/>
                  </a:lnTo>
                  <a:lnTo>
                    <a:pt x="222" y="198"/>
                  </a:lnTo>
                  <a:lnTo>
                    <a:pt x="190" y="88"/>
                  </a:lnTo>
                  <a:lnTo>
                    <a:pt x="179" y="61"/>
                  </a:lnTo>
                  <a:lnTo>
                    <a:pt x="109" y="41"/>
                  </a:lnTo>
                  <a:lnTo>
                    <a:pt x="0" y="90"/>
                  </a:lnTo>
                  <a:lnTo>
                    <a:pt x="0" y="0"/>
                  </a:lnTo>
                </a:path>
              </a:pathLst>
            </a:custGeom>
            <a:solidFill>
              <a:schemeClr val="bg2"/>
            </a:solidFill>
            <a:ln w="12700" cap="rnd">
              <a:solidFill>
                <a:srgbClr val="000000"/>
              </a:solidFill>
              <a:round/>
              <a:headEnd/>
              <a:tailEnd/>
            </a:ln>
          </p:spPr>
          <p:txBody>
            <a:bodyPr/>
            <a:lstStyle/>
            <a:p>
              <a:endParaRPr lang="en-US"/>
            </a:p>
          </p:txBody>
        </p:sp>
        <p:sp>
          <p:nvSpPr>
            <p:cNvPr id="27722" name="Freeform 70"/>
            <p:cNvSpPr>
              <a:spLocks/>
            </p:cNvSpPr>
            <p:nvPr/>
          </p:nvSpPr>
          <p:spPr bwMode="auto">
            <a:xfrm>
              <a:off x="2324" y="2556"/>
              <a:ext cx="616" cy="302"/>
            </a:xfrm>
            <a:custGeom>
              <a:avLst/>
              <a:gdLst>
                <a:gd name="T0" fmla="*/ 0 w 616"/>
                <a:gd name="T1" fmla="*/ 0 h 302"/>
                <a:gd name="T2" fmla="*/ 582 w 616"/>
                <a:gd name="T3" fmla="*/ 0 h 302"/>
                <a:gd name="T4" fmla="*/ 600 w 616"/>
                <a:gd name="T5" fmla="*/ 22 h 302"/>
                <a:gd name="T6" fmla="*/ 574 w 616"/>
                <a:gd name="T7" fmla="*/ 48 h 302"/>
                <a:gd name="T8" fmla="*/ 615 w 616"/>
                <a:gd name="T9" fmla="*/ 84 h 302"/>
                <a:gd name="T10" fmla="*/ 615 w 616"/>
                <a:gd name="T11" fmla="*/ 301 h 302"/>
                <a:gd name="T12" fmla="*/ 0 w 616"/>
                <a:gd name="T13" fmla="*/ 301 h 302"/>
                <a:gd name="T14" fmla="*/ 0 w 616"/>
                <a:gd name="T15" fmla="*/ 0 h 302"/>
                <a:gd name="T16" fmla="*/ 0 60000 65536"/>
                <a:gd name="T17" fmla="*/ 0 60000 65536"/>
                <a:gd name="T18" fmla="*/ 0 60000 65536"/>
                <a:gd name="T19" fmla="*/ 0 60000 65536"/>
                <a:gd name="T20" fmla="*/ 0 60000 65536"/>
                <a:gd name="T21" fmla="*/ 0 60000 65536"/>
                <a:gd name="T22" fmla="*/ 0 60000 65536"/>
                <a:gd name="T23" fmla="*/ 0 60000 65536"/>
                <a:gd name="T24" fmla="*/ 0 w 616"/>
                <a:gd name="T25" fmla="*/ 0 h 302"/>
                <a:gd name="T26" fmla="*/ 616 w 616"/>
                <a:gd name="T27" fmla="*/ 302 h 30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16" h="302">
                  <a:moveTo>
                    <a:pt x="0" y="0"/>
                  </a:moveTo>
                  <a:lnTo>
                    <a:pt x="582" y="0"/>
                  </a:lnTo>
                  <a:lnTo>
                    <a:pt x="600" y="22"/>
                  </a:lnTo>
                  <a:lnTo>
                    <a:pt x="574" y="48"/>
                  </a:lnTo>
                  <a:lnTo>
                    <a:pt x="615" y="84"/>
                  </a:lnTo>
                  <a:lnTo>
                    <a:pt x="615" y="301"/>
                  </a:lnTo>
                  <a:lnTo>
                    <a:pt x="0" y="301"/>
                  </a:lnTo>
                  <a:lnTo>
                    <a:pt x="0" y="0"/>
                  </a:lnTo>
                </a:path>
              </a:pathLst>
            </a:custGeom>
            <a:solidFill>
              <a:srgbClr val="3365FB"/>
            </a:solidFill>
            <a:ln w="12700" cap="rnd">
              <a:solidFill>
                <a:srgbClr val="000000"/>
              </a:solidFill>
              <a:round/>
              <a:headEnd/>
              <a:tailEnd/>
            </a:ln>
          </p:spPr>
          <p:txBody>
            <a:bodyPr/>
            <a:lstStyle/>
            <a:p>
              <a:endParaRPr lang="en-US"/>
            </a:p>
          </p:txBody>
        </p:sp>
        <p:sp>
          <p:nvSpPr>
            <p:cNvPr id="27723" name="Freeform 71"/>
            <p:cNvSpPr>
              <a:spLocks/>
            </p:cNvSpPr>
            <p:nvPr/>
          </p:nvSpPr>
          <p:spPr bwMode="auto">
            <a:xfrm>
              <a:off x="2168" y="1913"/>
              <a:ext cx="641" cy="384"/>
            </a:xfrm>
            <a:custGeom>
              <a:avLst/>
              <a:gdLst>
                <a:gd name="T0" fmla="*/ 0 w 641"/>
                <a:gd name="T1" fmla="*/ 0 h 384"/>
                <a:gd name="T2" fmla="*/ 627 w 641"/>
                <a:gd name="T3" fmla="*/ 0 h 384"/>
                <a:gd name="T4" fmla="*/ 627 w 641"/>
                <a:gd name="T5" fmla="*/ 30 h 384"/>
                <a:gd name="T6" fmla="*/ 599 w 641"/>
                <a:gd name="T7" fmla="*/ 61 h 384"/>
                <a:gd name="T8" fmla="*/ 640 w 641"/>
                <a:gd name="T9" fmla="*/ 107 h 384"/>
                <a:gd name="T10" fmla="*/ 640 w 641"/>
                <a:gd name="T11" fmla="*/ 274 h 384"/>
                <a:gd name="T12" fmla="*/ 612 w 641"/>
                <a:gd name="T13" fmla="*/ 274 h 384"/>
                <a:gd name="T14" fmla="*/ 612 w 641"/>
                <a:gd name="T15" fmla="*/ 383 h 384"/>
                <a:gd name="T16" fmla="*/ 503 w 641"/>
                <a:gd name="T17" fmla="*/ 349 h 384"/>
                <a:gd name="T18" fmla="*/ 459 w 641"/>
                <a:gd name="T19" fmla="*/ 324 h 384"/>
                <a:gd name="T20" fmla="*/ 0 w 641"/>
                <a:gd name="T21" fmla="*/ 324 h 384"/>
                <a:gd name="T22" fmla="*/ 0 w 641"/>
                <a:gd name="T23" fmla="*/ 0 h 38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41"/>
                <a:gd name="T37" fmla="*/ 0 h 384"/>
                <a:gd name="T38" fmla="*/ 641 w 641"/>
                <a:gd name="T39" fmla="*/ 384 h 38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41" h="384">
                  <a:moveTo>
                    <a:pt x="0" y="0"/>
                  </a:moveTo>
                  <a:lnTo>
                    <a:pt x="627" y="0"/>
                  </a:lnTo>
                  <a:lnTo>
                    <a:pt x="627" y="30"/>
                  </a:lnTo>
                  <a:lnTo>
                    <a:pt x="599" y="61"/>
                  </a:lnTo>
                  <a:lnTo>
                    <a:pt x="640" y="107"/>
                  </a:lnTo>
                  <a:lnTo>
                    <a:pt x="640" y="274"/>
                  </a:lnTo>
                  <a:lnTo>
                    <a:pt x="612" y="274"/>
                  </a:lnTo>
                  <a:lnTo>
                    <a:pt x="612" y="383"/>
                  </a:lnTo>
                  <a:lnTo>
                    <a:pt x="503" y="349"/>
                  </a:lnTo>
                  <a:lnTo>
                    <a:pt x="459" y="324"/>
                  </a:lnTo>
                  <a:lnTo>
                    <a:pt x="0" y="324"/>
                  </a:lnTo>
                  <a:lnTo>
                    <a:pt x="0" y="0"/>
                  </a:lnTo>
                </a:path>
              </a:pathLst>
            </a:custGeom>
            <a:solidFill>
              <a:srgbClr val="3365FB"/>
            </a:solidFill>
            <a:ln w="12700" cap="rnd">
              <a:solidFill>
                <a:srgbClr val="000000"/>
              </a:solidFill>
              <a:round/>
              <a:headEnd/>
              <a:tailEnd/>
            </a:ln>
          </p:spPr>
          <p:txBody>
            <a:bodyPr/>
            <a:lstStyle/>
            <a:p>
              <a:endParaRPr lang="en-US"/>
            </a:p>
          </p:txBody>
        </p:sp>
        <p:sp>
          <p:nvSpPr>
            <p:cNvPr id="27724" name="Freeform 72"/>
            <p:cNvSpPr>
              <a:spLocks/>
            </p:cNvSpPr>
            <p:nvPr/>
          </p:nvSpPr>
          <p:spPr bwMode="auto">
            <a:xfrm>
              <a:off x="2779" y="2187"/>
              <a:ext cx="558" cy="299"/>
            </a:xfrm>
            <a:custGeom>
              <a:avLst/>
              <a:gdLst>
                <a:gd name="T0" fmla="*/ 0 w 558"/>
                <a:gd name="T1" fmla="*/ 0 h 299"/>
                <a:gd name="T2" fmla="*/ 475 w 558"/>
                <a:gd name="T3" fmla="*/ 0 h 299"/>
                <a:gd name="T4" fmla="*/ 490 w 558"/>
                <a:gd name="T5" fmla="*/ 34 h 299"/>
                <a:gd name="T6" fmla="*/ 487 w 558"/>
                <a:gd name="T7" fmla="*/ 75 h 299"/>
                <a:gd name="T8" fmla="*/ 533 w 558"/>
                <a:gd name="T9" fmla="*/ 115 h 299"/>
                <a:gd name="T10" fmla="*/ 557 w 558"/>
                <a:gd name="T11" fmla="*/ 165 h 299"/>
                <a:gd name="T12" fmla="*/ 490 w 558"/>
                <a:gd name="T13" fmla="*/ 211 h 299"/>
                <a:gd name="T14" fmla="*/ 502 w 558"/>
                <a:gd name="T15" fmla="*/ 243 h 299"/>
                <a:gd name="T16" fmla="*/ 447 w 558"/>
                <a:gd name="T17" fmla="*/ 298 h 299"/>
                <a:gd name="T18" fmla="*/ 66 w 558"/>
                <a:gd name="T19" fmla="*/ 298 h 299"/>
                <a:gd name="T20" fmla="*/ 0 w 558"/>
                <a:gd name="T21" fmla="*/ 108 h 299"/>
                <a:gd name="T22" fmla="*/ 0 w 558"/>
                <a:gd name="T23" fmla="*/ 0 h 2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58"/>
                <a:gd name="T37" fmla="*/ 0 h 299"/>
                <a:gd name="T38" fmla="*/ 558 w 558"/>
                <a:gd name="T39" fmla="*/ 299 h 29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58" h="299">
                  <a:moveTo>
                    <a:pt x="0" y="0"/>
                  </a:moveTo>
                  <a:lnTo>
                    <a:pt x="475" y="0"/>
                  </a:lnTo>
                  <a:lnTo>
                    <a:pt x="490" y="34"/>
                  </a:lnTo>
                  <a:lnTo>
                    <a:pt x="487" y="75"/>
                  </a:lnTo>
                  <a:lnTo>
                    <a:pt x="533" y="115"/>
                  </a:lnTo>
                  <a:lnTo>
                    <a:pt x="557" y="165"/>
                  </a:lnTo>
                  <a:lnTo>
                    <a:pt x="490" y="211"/>
                  </a:lnTo>
                  <a:lnTo>
                    <a:pt x="502" y="243"/>
                  </a:lnTo>
                  <a:lnTo>
                    <a:pt x="447" y="298"/>
                  </a:lnTo>
                  <a:lnTo>
                    <a:pt x="66" y="298"/>
                  </a:lnTo>
                  <a:lnTo>
                    <a:pt x="0" y="108"/>
                  </a:lnTo>
                  <a:lnTo>
                    <a:pt x="0" y="0"/>
                  </a:lnTo>
                </a:path>
              </a:pathLst>
            </a:custGeom>
            <a:solidFill>
              <a:srgbClr val="A2C1FE"/>
            </a:solidFill>
            <a:ln w="12700" cap="rnd">
              <a:solidFill>
                <a:srgbClr val="000000"/>
              </a:solidFill>
              <a:round/>
              <a:headEnd/>
              <a:tailEnd/>
            </a:ln>
          </p:spPr>
          <p:txBody>
            <a:bodyPr/>
            <a:lstStyle/>
            <a:p>
              <a:endParaRPr lang="en-US"/>
            </a:p>
          </p:txBody>
        </p:sp>
        <p:sp>
          <p:nvSpPr>
            <p:cNvPr id="27725" name="Freeform 73"/>
            <p:cNvSpPr>
              <a:spLocks/>
            </p:cNvSpPr>
            <p:nvPr/>
          </p:nvSpPr>
          <p:spPr bwMode="auto">
            <a:xfrm>
              <a:off x="2731" y="1596"/>
              <a:ext cx="574" cy="595"/>
            </a:xfrm>
            <a:custGeom>
              <a:avLst/>
              <a:gdLst>
                <a:gd name="T0" fmla="*/ 0 w 574"/>
                <a:gd name="T1" fmla="*/ 0 h 595"/>
                <a:gd name="T2" fmla="*/ 192 w 574"/>
                <a:gd name="T3" fmla="*/ 0 h 595"/>
                <a:gd name="T4" fmla="*/ 573 w 574"/>
                <a:gd name="T5" fmla="*/ 72 h 595"/>
                <a:gd name="T6" fmla="*/ 442 w 574"/>
                <a:gd name="T7" fmla="*/ 188 h 595"/>
                <a:gd name="T8" fmla="*/ 386 w 574"/>
                <a:gd name="T9" fmla="*/ 365 h 595"/>
                <a:gd name="T10" fmla="*/ 386 w 574"/>
                <a:gd name="T11" fmla="*/ 458 h 595"/>
                <a:gd name="T12" fmla="*/ 517 w 574"/>
                <a:gd name="T13" fmla="*/ 548 h 595"/>
                <a:gd name="T14" fmla="*/ 525 w 574"/>
                <a:gd name="T15" fmla="*/ 594 h 595"/>
                <a:gd name="T16" fmla="*/ 76 w 574"/>
                <a:gd name="T17" fmla="*/ 594 h 595"/>
                <a:gd name="T18" fmla="*/ 76 w 574"/>
                <a:gd name="T19" fmla="*/ 422 h 595"/>
                <a:gd name="T20" fmla="*/ 38 w 574"/>
                <a:gd name="T21" fmla="*/ 379 h 595"/>
                <a:gd name="T22" fmla="*/ 64 w 574"/>
                <a:gd name="T23" fmla="*/ 353 h 595"/>
                <a:gd name="T24" fmla="*/ 64 w 574"/>
                <a:gd name="T25" fmla="*/ 316 h 595"/>
                <a:gd name="T26" fmla="*/ 48 w 574"/>
                <a:gd name="T27" fmla="*/ 212 h 595"/>
                <a:gd name="T28" fmla="*/ 0 w 574"/>
                <a:gd name="T29" fmla="*/ 0 h 59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74"/>
                <a:gd name="T46" fmla="*/ 0 h 595"/>
                <a:gd name="T47" fmla="*/ 574 w 574"/>
                <a:gd name="T48" fmla="*/ 595 h 59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74" h="595">
                  <a:moveTo>
                    <a:pt x="0" y="0"/>
                  </a:moveTo>
                  <a:lnTo>
                    <a:pt x="192" y="0"/>
                  </a:lnTo>
                  <a:lnTo>
                    <a:pt x="573" y="72"/>
                  </a:lnTo>
                  <a:lnTo>
                    <a:pt x="442" y="188"/>
                  </a:lnTo>
                  <a:lnTo>
                    <a:pt x="386" y="365"/>
                  </a:lnTo>
                  <a:lnTo>
                    <a:pt x="386" y="458"/>
                  </a:lnTo>
                  <a:lnTo>
                    <a:pt x="517" y="548"/>
                  </a:lnTo>
                  <a:lnTo>
                    <a:pt x="525" y="594"/>
                  </a:lnTo>
                  <a:lnTo>
                    <a:pt x="76" y="594"/>
                  </a:lnTo>
                  <a:lnTo>
                    <a:pt x="76" y="422"/>
                  </a:lnTo>
                  <a:lnTo>
                    <a:pt x="38" y="379"/>
                  </a:lnTo>
                  <a:lnTo>
                    <a:pt x="64" y="353"/>
                  </a:lnTo>
                  <a:lnTo>
                    <a:pt x="64" y="316"/>
                  </a:lnTo>
                  <a:lnTo>
                    <a:pt x="48" y="212"/>
                  </a:lnTo>
                  <a:lnTo>
                    <a:pt x="0" y="0"/>
                  </a:lnTo>
                </a:path>
              </a:pathLst>
            </a:custGeom>
            <a:solidFill>
              <a:srgbClr val="A2C1FE"/>
            </a:solidFill>
            <a:ln w="12700" cap="rnd">
              <a:solidFill>
                <a:srgbClr val="000000"/>
              </a:solidFill>
              <a:round/>
              <a:headEnd/>
              <a:tailEnd/>
            </a:ln>
          </p:spPr>
          <p:txBody>
            <a:bodyPr/>
            <a:lstStyle/>
            <a:p>
              <a:endParaRPr lang="en-US"/>
            </a:p>
          </p:txBody>
        </p:sp>
        <p:sp>
          <p:nvSpPr>
            <p:cNvPr id="27726" name="Freeform 74"/>
            <p:cNvSpPr>
              <a:spLocks/>
            </p:cNvSpPr>
            <p:nvPr/>
          </p:nvSpPr>
          <p:spPr bwMode="auto">
            <a:xfrm>
              <a:off x="3116" y="1817"/>
              <a:ext cx="499" cy="484"/>
            </a:xfrm>
            <a:custGeom>
              <a:avLst/>
              <a:gdLst>
                <a:gd name="T0" fmla="*/ 32 w 499"/>
                <a:gd name="T1" fmla="*/ 36 h 484"/>
                <a:gd name="T2" fmla="*/ 158 w 499"/>
                <a:gd name="T3" fmla="*/ 0 h 484"/>
                <a:gd name="T4" fmla="*/ 184 w 499"/>
                <a:gd name="T5" fmla="*/ 46 h 484"/>
                <a:gd name="T6" fmla="*/ 355 w 499"/>
                <a:gd name="T7" fmla="*/ 126 h 484"/>
                <a:gd name="T8" fmla="*/ 394 w 499"/>
                <a:gd name="T9" fmla="*/ 171 h 484"/>
                <a:gd name="T10" fmla="*/ 407 w 499"/>
                <a:gd name="T11" fmla="*/ 216 h 484"/>
                <a:gd name="T12" fmla="*/ 473 w 499"/>
                <a:gd name="T13" fmla="*/ 205 h 484"/>
                <a:gd name="T14" fmla="*/ 498 w 499"/>
                <a:gd name="T15" fmla="*/ 225 h 484"/>
                <a:gd name="T16" fmla="*/ 442 w 499"/>
                <a:gd name="T17" fmla="*/ 302 h 484"/>
                <a:gd name="T18" fmla="*/ 414 w 499"/>
                <a:gd name="T19" fmla="*/ 483 h 484"/>
                <a:gd name="T20" fmla="*/ 194 w 499"/>
                <a:gd name="T21" fmla="*/ 483 h 484"/>
                <a:gd name="T22" fmla="*/ 151 w 499"/>
                <a:gd name="T23" fmla="*/ 449 h 484"/>
                <a:gd name="T24" fmla="*/ 153 w 499"/>
                <a:gd name="T25" fmla="*/ 406 h 484"/>
                <a:gd name="T26" fmla="*/ 136 w 499"/>
                <a:gd name="T27" fmla="*/ 367 h 484"/>
                <a:gd name="T28" fmla="*/ 131 w 499"/>
                <a:gd name="T29" fmla="*/ 326 h 484"/>
                <a:gd name="T30" fmla="*/ 0 w 499"/>
                <a:gd name="T31" fmla="*/ 237 h 484"/>
                <a:gd name="T32" fmla="*/ 0 w 499"/>
                <a:gd name="T33" fmla="*/ 147 h 484"/>
                <a:gd name="T34" fmla="*/ 32 w 499"/>
                <a:gd name="T35" fmla="*/ 36 h 484"/>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99"/>
                <a:gd name="T55" fmla="*/ 0 h 484"/>
                <a:gd name="T56" fmla="*/ 499 w 499"/>
                <a:gd name="T57" fmla="*/ 484 h 484"/>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99" h="484">
                  <a:moveTo>
                    <a:pt x="32" y="36"/>
                  </a:moveTo>
                  <a:lnTo>
                    <a:pt x="158" y="0"/>
                  </a:lnTo>
                  <a:lnTo>
                    <a:pt x="184" y="46"/>
                  </a:lnTo>
                  <a:lnTo>
                    <a:pt x="355" y="126"/>
                  </a:lnTo>
                  <a:lnTo>
                    <a:pt x="394" y="171"/>
                  </a:lnTo>
                  <a:lnTo>
                    <a:pt x="407" y="216"/>
                  </a:lnTo>
                  <a:lnTo>
                    <a:pt x="473" y="205"/>
                  </a:lnTo>
                  <a:lnTo>
                    <a:pt x="498" y="225"/>
                  </a:lnTo>
                  <a:lnTo>
                    <a:pt x="442" y="302"/>
                  </a:lnTo>
                  <a:lnTo>
                    <a:pt x="414" y="483"/>
                  </a:lnTo>
                  <a:lnTo>
                    <a:pt x="194" y="483"/>
                  </a:lnTo>
                  <a:lnTo>
                    <a:pt x="151" y="449"/>
                  </a:lnTo>
                  <a:lnTo>
                    <a:pt x="153" y="406"/>
                  </a:lnTo>
                  <a:lnTo>
                    <a:pt x="136" y="367"/>
                  </a:lnTo>
                  <a:lnTo>
                    <a:pt x="131" y="326"/>
                  </a:lnTo>
                  <a:lnTo>
                    <a:pt x="0" y="237"/>
                  </a:lnTo>
                  <a:lnTo>
                    <a:pt x="0" y="147"/>
                  </a:lnTo>
                  <a:lnTo>
                    <a:pt x="32" y="36"/>
                  </a:lnTo>
                </a:path>
              </a:pathLst>
            </a:custGeom>
            <a:solidFill>
              <a:srgbClr val="A2C1FE"/>
            </a:solidFill>
            <a:ln w="12700" cap="rnd">
              <a:solidFill>
                <a:srgbClr val="000000"/>
              </a:solidFill>
              <a:round/>
              <a:headEnd/>
              <a:tailEnd/>
            </a:ln>
          </p:spPr>
          <p:txBody>
            <a:bodyPr/>
            <a:lstStyle/>
            <a:p>
              <a:endParaRPr lang="en-US"/>
            </a:p>
          </p:txBody>
        </p:sp>
        <p:sp>
          <p:nvSpPr>
            <p:cNvPr id="27727" name="Freeform 75"/>
            <p:cNvSpPr>
              <a:spLocks/>
            </p:cNvSpPr>
            <p:nvPr/>
          </p:nvSpPr>
          <p:spPr bwMode="auto">
            <a:xfrm>
              <a:off x="3297" y="1766"/>
              <a:ext cx="577" cy="265"/>
            </a:xfrm>
            <a:custGeom>
              <a:avLst/>
              <a:gdLst>
                <a:gd name="T0" fmla="*/ 0 w 577"/>
                <a:gd name="T1" fmla="*/ 91 h 265"/>
                <a:gd name="T2" fmla="*/ 179 w 577"/>
                <a:gd name="T3" fmla="*/ 181 h 265"/>
                <a:gd name="T4" fmla="*/ 213 w 577"/>
                <a:gd name="T5" fmla="*/ 224 h 265"/>
                <a:gd name="T6" fmla="*/ 226 w 577"/>
                <a:gd name="T7" fmla="*/ 264 h 265"/>
                <a:gd name="T8" fmla="*/ 325 w 577"/>
                <a:gd name="T9" fmla="*/ 172 h 265"/>
                <a:gd name="T10" fmla="*/ 576 w 577"/>
                <a:gd name="T11" fmla="*/ 136 h 265"/>
                <a:gd name="T12" fmla="*/ 466 w 577"/>
                <a:gd name="T13" fmla="*/ 70 h 265"/>
                <a:gd name="T14" fmla="*/ 317 w 577"/>
                <a:gd name="T15" fmla="*/ 131 h 265"/>
                <a:gd name="T16" fmla="*/ 176 w 577"/>
                <a:gd name="T17" fmla="*/ 77 h 265"/>
                <a:gd name="T18" fmla="*/ 259 w 577"/>
                <a:gd name="T19" fmla="*/ 12 h 265"/>
                <a:gd name="T20" fmla="*/ 187 w 577"/>
                <a:gd name="T21" fmla="*/ 0 h 265"/>
                <a:gd name="T22" fmla="*/ 0 w 577"/>
                <a:gd name="T23" fmla="*/ 91 h 26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77"/>
                <a:gd name="T37" fmla="*/ 0 h 265"/>
                <a:gd name="T38" fmla="*/ 577 w 577"/>
                <a:gd name="T39" fmla="*/ 265 h 26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77" h="265">
                  <a:moveTo>
                    <a:pt x="0" y="91"/>
                  </a:moveTo>
                  <a:lnTo>
                    <a:pt x="179" y="181"/>
                  </a:lnTo>
                  <a:lnTo>
                    <a:pt x="213" y="224"/>
                  </a:lnTo>
                  <a:lnTo>
                    <a:pt x="226" y="264"/>
                  </a:lnTo>
                  <a:lnTo>
                    <a:pt x="325" y="172"/>
                  </a:lnTo>
                  <a:lnTo>
                    <a:pt x="576" y="136"/>
                  </a:lnTo>
                  <a:lnTo>
                    <a:pt x="466" y="70"/>
                  </a:lnTo>
                  <a:lnTo>
                    <a:pt x="317" y="131"/>
                  </a:lnTo>
                  <a:lnTo>
                    <a:pt x="176" y="77"/>
                  </a:lnTo>
                  <a:lnTo>
                    <a:pt x="259" y="12"/>
                  </a:lnTo>
                  <a:lnTo>
                    <a:pt x="187" y="0"/>
                  </a:lnTo>
                  <a:lnTo>
                    <a:pt x="0" y="91"/>
                  </a:lnTo>
                </a:path>
              </a:pathLst>
            </a:custGeom>
            <a:solidFill>
              <a:srgbClr val="A2C1FE"/>
            </a:solidFill>
            <a:ln w="12700" cap="rnd">
              <a:solidFill>
                <a:srgbClr val="000000"/>
              </a:solidFill>
              <a:round/>
              <a:headEnd/>
              <a:tailEnd/>
            </a:ln>
          </p:spPr>
          <p:txBody>
            <a:bodyPr/>
            <a:lstStyle/>
            <a:p>
              <a:endParaRPr lang="en-US"/>
            </a:p>
          </p:txBody>
        </p:sp>
        <p:sp>
          <p:nvSpPr>
            <p:cNvPr id="27728" name="Freeform 76"/>
            <p:cNvSpPr>
              <a:spLocks/>
            </p:cNvSpPr>
            <p:nvPr/>
          </p:nvSpPr>
          <p:spPr bwMode="auto">
            <a:xfrm>
              <a:off x="3627" y="1966"/>
              <a:ext cx="374" cy="412"/>
            </a:xfrm>
            <a:custGeom>
              <a:avLst/>
              <a:gdLst>
                <a:gd name="T0" fmla="*/ 178 w 374"/>
                <a:gd name="T1" fmla="*/ 0 h 412"/>
                <a:gd name="T2" fmla="*/ 297 w 374"/>
                <a:gd name="T3" fmla="*/ 34 h 412"/>
                <a:gd name="T4" fmla="*/ 322 w 374"/>
                <a:gd name="T5" fmla="*/ 114 h 412"/>
                <a:gd name="T6" fmla="*/ 253 w 374"/>
                <a:gd name="T7" fmla="*/ 181 h 412"/>
                <a:gd name="T8" fmla="*/ 271 w 374"/>
                <a:gd name="T9" fmla="*/ 213 h 412"/>
                <a:gd name="T10" fmla="*/ 338 w 374"/>
                <a:gd name="T11" fmla="*/ 177 h 412"/>
                <a:gd name="T12" fmla="*/ 365 w 374"/>
                <a:gd name="T13" fmla="*/ 184 h 412"/>
                <a:gd name="T14" fmla="*/ 373 w 374"/>
                <a:gd name="T15" fmla="*/ 296 h 412"/>
                <a:gd name="T16" fmla="*/ 300 w 374"/>
                <a:gd name="T17" fmla="*/ 388 h 412"/>
                <a:gd name="T18" fmla="*/ 300 w 374"/>
                <a:gd name="T19" fmla="*/ 411 h 412"/>
                <a:gd name="T20" fmla="*/ 0 w 374"/>
                <a:gd name="T21" fmla="*/ 411 h 412"/>
                <a:gd name="T22" fmla="*/ 43 w 374"/>
                <a:gd name="T23" fmla="*/ 296 h 412"/>
                <a:gd name="T24" fmla="*/ 20 w 374"/>
                <a:gd name="T25" fmla="*/ 206 h 412"/>
                <a:gd name="T26" fmla="*/ 59 w 374"/>
                <a:gd name="T27" fmla="*/ 109 h 412"/>
                <a:gd name="T28" fmla="*/ 178 w 374"/>
                <a:gd name="T29" fmla="*/ 0 h 41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74"/>
                <a:gd name="T46" fmla="*/ 0 h 412"/>
                <a:gd name="T47" fmla="*/ 374 w 374"/>
                <a:gd name="T48" fmla="*/ 412 h 41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74" h="412">
                  <a:moveTo>
                    <a:pt x="178" y="0"/>
                  </a:moveTo>
                  <a:lnTo>
                    <a:pt x="297" y="34"/>
                  </a:lnTo>
                  <a:lnTo>
                    <a:pt x="322" y="114"/>
                  </a:lnTo>
                  <a:lnTo>
                    <a:pt x="253" y="181"/>
                  </a:lnTo>
                  <a:lnTo>
                    <a:pt x="271" y="213"/>
                  </a:lnTo>
                  <a:lnTo>
                    <a:pt x="338" y="177"/>
                  </a:lnTo>
                  <a:lnTo>
                    <a:pt x="365" y="184"/>
                  </a:lnTo>
                  <a:lnTo>
                    <a:pt x="373" y="296"/>
                  </a:lnTo>
                  <a:lnTo>
                    <a:pt x="300" y="388"/>
                  </a:lnTo>
                  <a:lnTo>
                    <a:pt x="300" y="411"/>
                  </a:lnTo>
                  <a:lnTo>
                    <a:pt x="0" y="411"/>
                  </a:lnTo>
                  <a:lnTo>
                    <a:pt x="43" y="296"/>
                  </a:lnTo>
                  <a:lnTo>
                    <a:pt x="20" y="206"/>
                  </a:lnTo>
                  <a:lnTo>
                    <a:pt x="59" y="109"/>
                  </a:lnTo>
                  <a:lnTo>
                    <a:pt x="178" y="0"/>
                  </a:lnTo>
                </a:path>
              </a:pathLst>
            </a:custGeom>
            <a:solidFill>
              <a:srgbClr val="A2C1FE"/>
            </a:solidFill>
            <a:ln w="12700" cap="rnd">
              <a:solidFill>
                <a:srgbClr val="000000"/>
              </a:solidFill>
              <a:round/>
              <a:headEnd/>
              <a:tailEnd/>
            </a:ln>
          </p:spPr>
          <p:txBody>
            <a:bodyPr/>
            <a:lstStyle/>
            <a:p>
              <a:endParaRPr lang="en-US"/>
            </a:p>
          </p:txBody>
        </p:sp>
        <p:sp>
          <p:nvSpPr>
            <p:cNvPr id="27729" name="Freeform 77"/>
            <p:cNvSpPr>
              <a:spLocks/>
            </p:cNvSpPr>
            <p:nvPr/>
          </p:nvSpPr>
          <p:spPr bwMode="auto">
            <a:xfrm>
              <a:off x="3227" y="2300"/>
              <a:ext cx="340" cy="549"/>
            </a:xfrm>
            <a:custGeom>
              <a:avLst/>
              <a:gdLst>
                <a:gd name="T0" fmla="*/ 86 w 340"/>
                <a:gd name="T1" fmla="*/ 0 h 549"/>
                <a:gd name="T2" fmla="*/ 309 w 340"/>
                <a:gd name="T3" fmla="*/ 0 h 549"/>
                <a:gd name="T4" fmla="*/ 336 w 340"/>
                <a:gd name="T5" fmla="*/ 82 h 549"/>
                <a:gd name="T6" fmla="*/ 336 w 340"/>
                <a:gd name="T7" fmla="*/ 363 h 549"/>
                <a:gd name="T8" fmla="*/ 339 w 340"/>
                <a:gd name="T9" fmla="*/ 389 h 549"/>
                <a:gd name="T10" fmla="*/ 296 w 340"/>
                <a:gd name="T11" fmla="*/ 436 h 549"/>
                <a:gd name="T12" fmla="*/ 286 w 340"/>
                <a:gd name="T13" fmla="*/ 494 h 549"/>
                <a:gd name="T14" fmla="*/ 204 w 340"/>
                <a:gd name="T15" fmla="*/ 548 h 549"/>
                <a:gd name="T16" fmla="*/ 166 w 340"/>
                <a:gd name="T17" fmla="*/ 536 h 549"/>
                <a:gd name="T18" fmla="*/ 81 w 340"/>
                <a:gd name="T19" fmla="*/ 420 h 549"/>
                <a:gd name="T20" fmla="*/ 105 w 340"/>
                <a:gd name="T21" fmla="*/ 384 h 549"/>
                <a:gd name="T22" fmla="*/ 71 w 340"/>
                <a:gd name="T23" fmla="*/ 361 h 549"/>
                <a:gd name="T24" fmla="*/ 0 w 340"/>
                <a:gd name="T25" fmla="*/ 251 h 549"/>
                <a:gd name="T26" fmla="*/ 5 w 340"/>
                <a:gd name="T27" fmla="*/ 182 h 549"/>
                <a:gd name="T28" fmla="*/ 56 w 340"/>
                <a:gd name="T29" fmla="*/ 127 h 549"/>
                <a:gd name="T30" fmla="*/ 43 w 340"/>
                <a:gd name="T31" fmla="*/ 96 h 549"/>
                <a:gd name="T32" fmla="*/ 108 w 340"/>
                <a:gd name="T33" fmla="*/ 52 h 549"/>
                <a:gd name="T34" fmla="*/ 86 w 340"/>
                <a:gd name="T35" fmla="*/ 0 h 54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40"/>
                <a:gd name="T55" fmla="*/ 0 h 549"/>
                <a:gd name="T56" fmla="*/ 340 w 340"/>
                <a:gd name="T57" fmla="*/ 549 h 54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40" h="549">
                  <a:moveTo>
                    <a:pt x="86" y="0"/>
                  </a:moveTo>
                  <a:lnTo>
                    <a:pt x="309" y="0"/>
                  </a:lnTo>
                  <a:lnTo>
                    <a:pt x="336" y="82"/>
                  </a:lnTo>
                  <a:lnTo>
                    <a:pt x="336" y="363"/>
                  </a:lnTo>
                  <a:lnTo>
                    <a:pt x="339" y="389"/>
                  </a:lnTo>
                  <a:lnTo>
                    <a:pt x="296" y="436"/>
                  </a:lnTo>
                  <a:lnTo>
                    <a:pt x="286" y="494"/>
                  </a:lnTo>
                  <a:lnTo>
                    <a:pt x="204" y="548"/>
                  </a:lnTo>
                  <a:lnTo>
                    <a:pt x="166" y="536"/>
                  </a:lnTo>
                  <a:lnTo>
                    <a:pt x="81" y="420"/>
                  </a:lnTo>
                  <a:lnTo>
                    <a:pt x="105" y="384"/>
                  </a:lnTo>
                  <a:lnTo>
                    <a:pt x="71" y="361"/>
                  </a:lnTo>
                  <a:lnTo>
                    <a:pt x="0" y="251"/>
                  </a:lnTo>
                  <a:lnTo>
                    <a:pt x="5" y="182"/>
                  </a:lnTo>
                  <a:lnTo>
                    <a:pt x="56" y="127"/>
                  </a:lnTo>
                  <a:lnTo>
                    <a:pt x="43" y="96"/>
                  </a:lnTo>
                  <a:lnTo>
                    <a:pt x="108" y="52"/>
                  </a:lnTo>
                  <a:lnTo>
                    <a:pt x="86" y="0"/>
                  </a:lnTo>
                </a:path>
              </a:pathLst>
            </a:custGeom>
            <a:solidFill>
              <a:srgbClr val="A2C1FE"/>
            </a:solidFill>
            <a:ln w="12700" cap="rnd">
              <a:solidFill>
                <a:srgbClr val="000000"/>
              </a:solidFill>
              <a:round/>
              <a:headEnd/>
              <a:tailEnd/>
            </a:ln>
          </p:spPr>
          <p:txBody>
            <a:bodyPr/>
            <a:lstStyle/>
            <a:p>
              <a:endParaRPr lang="en-US"/>
            </a:p>
          </p:txBody>
        </p:sp>
        <p:sp>
          <p:nvSpPr>
            <p:cNvPr id="27730" name="Freeform 78"/>
            <p:cNvSpPr>
              <a:spLocks/>
            </p:cNvSpPr>
            <p:nvPr/>
          </p:nvSpPr>
          <p:spPr bwMode="auto">
            <a:xfrm>
              <a:off x="2846" y="2485"/>
              <a:ext cx="585" cy="479"/>
            </a:xfrm>
            <a:custGeom>
              <a:avLst/>
              <a:gdLst>
                <a:gd name="T0" fmla="*/ 0 w 585"/>
                <a:gd name="T1" fmla="*/ 0 h 479"/>
                <a:gd name="T2" fmla="*/ 385 w 585"/>
                <a:gd name="T3" fmla="*/ 0 h 479"/>
                <a:gd name="T4" fmla="*/ 380 w 585"/>
                <a:gd name="T5" fmla="*/ 63 h 479"/>
                <a:gd name="T6" fmla="*/ 451 w 585"/>
                <a:gd name="T7" fmla="*/ 179 h 479"/>
                <a:gd name="T8" fmla="*/ 485 w 585"/>
                <a:gd name="T9" fmla="*/ 199 h 479"/>
                <a:gd name="T10" fmla="*/ 464 w 585"/>
                <a:gd name="T11" fmla="*/ 232 h 479"/>
                <a:gd name="T12" fmla="*/ 546 w 585"/>
                <a:gd name="T13" fmla="*/ 351 h 479"/>
                <a:gd name="T14" fmla="*/ 584 w 585"/>
                <a:gd name="T15" fmla="*/ 363 h 479"/>
                <a:gd name="T16" fmla="*/ 533 w 585"/>
                <a:gd name="T17" fmla="*/ 478 h 479"/>
                <a:gd name="T18" fmla="*/ 483 w 585"/>
                <a:gd name="T19" fmla="*/ 478 h 479"/>
                <a:gd name="T20" fmla="*/ 498 w 585"/>
                <a:gd name="T21" fmla="*/ 428 h 479"/>
                <a:gd name="T22" fmla="*/ 110 w 585"/>
                <a:gd name="T23" fmla="*/ 428 h 479"/>
                <a:gd name="T24" fmla="*/ 91 w 585"/>
                <a:gd name="T25" fmla="*/ 375 h 479"/>
                <a:gd name="T26" fmla="*/ 91 w 585"/>
                <a:gd name="T27" fmla="*/ 152 h 479"/>
                <a:gd name="T28" fmla="*/ 51 w 585"/>
                <a:gd name="T29" fmla="*/ 116 h 479"/>
                <a:gd name="T30" fmla="*/ 76 w 585"/>
                <a:gd name="T31" fmla="*/ 90 h 479"/>
                <a:gd name="T32" fmla="*/ 0 w 585"/>
                <a:gd name="T33" fmla="*/ 0 h 47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85"/>
                <a:gd name="T52" fmla="*/ 0 h 479"/>
                <a:gd name="T53" fmla="*/ 585 w 585"/>
                <a:gd name="T54" fmla="*/ 479 h 47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85" h="479">
                  <a:moveTo>
                    <a:pt x="0" y="0"/>
                  </a:moveTo>
                  <a:lnTo>
                    <a:pt x="385" y="0"/>
                  </a:lnTo>
                  <a:lnTo>
                    <a:pt x="380" y="63"/>
                  </a:lnTo>
                  <a:lnTo>
                    <a:pt x="451" y="179"/>
                  </a:lnTo>
                  <a:lnTo>
                    <a:pt x="485" y="199"/>
                  </a:lnTo>
                  <a:lnTo>
                    <a:pt x="464" y="232"/>
                  </a:lnTo>
                  <a:lnTo>
                    <a:pt x="546" y="351"/>
                  </a:lnTo>
                  <a:lnTo>
                    <a:pt x="584" y="363"/>
                  </a:lnTo>
                  <a:lnTo>
                    <a:pt x="533" y="478"/>
                  </a:lnTo>
                  <a:lnTo>
                    <a:pt x="483" y="478"/>
                  </a:lnTo>
                  <a:lnTo>
                    <a:pt x="498" y="428"/>
                  </a:lnTo>
                  <a:lnTo>
                    <a:pt x="110" y="428"/>
                  </a:lnTo>
                  <a:lnTo>
                    <a:pt x="91" y="375"/>
                  </a:lnTo>
                  <a:lnTo>
                    <a:pt x="91" y="152"/>
                  </a:lnTo>
                  <a:lnTo>
                    <a:pt x="51" y="116"/>
                  </a:lnTo>
                  <a:lnTo>
                    <a:pt x="76" y="90"/>
                  </a:lnTo>
                  <a:lnTo>
                    <a:pt x="0" y="0"/>
                  </a:lnTo>
                </a:path>
              </a:pathLst>
            </a:custGeom>
            <a:solidFill>
              <a:srgbClr val="A2C1FE"/>
            </a:solidFill>
            <a:ln w="12700" cap="rnd">
              <a:solidFill>
                <a:srgbClr val="000000"/>
              </a:solidFill>
              <a:round/>
              <a:headEnd/>
              <a:tailEnd/>
            </a:ln>
          </p:spPr>
          <p:txBody>
            <a:bodyPr/>
            <a:lstStyle/>
            <a:p>
              <a:endParaRPr lang="en-US"/>
            </a:p>
          </p:txBody>
        </p:sp>
        <p:sp>
          <p:nvSpPr>
            <p:cNvPr id="27731" name="Freeform 79"/>
            <p:cNvSpPr>
              <a:spLocks/>
            </p:cNvSpPr>
            <p:nvPr/>
          </p:nvSpPr>
          <p:spPr bwMode="auto">
            <a:xfrm>
              <a:off x="3513" y="2375"/>
              <a:ext cx="276" cy="425"/>
            </a:xfrm>
            <a:custGeom>
              <a:avLst/>
              <a:gdLst>
                <a:gd name="T0" fmla="*/ 51 w 276"/>
                <a:gd name="T1" fmla="*/ 0 h 425"/>
                <a:gd name="T2" fmla="*/ 74 w 276"/>
                <a:gd name="T3" fmla="*/ 14 h 425"/>
                <a:gd name="T4" fmla="*/ 112 w 276"/>
                <a:gd name="T5" fmla="*/ 2 h 425"/>
                <a:gd name="T6" fmla="*/ 275 w 276"/>
                <a:gd name="T7" fmla="*/ 2 h 425"/>
                <a:gd name="T8" fmla="*/ 275 w 276"/>
                <a:gd name="T9" fmla="*/ 255 h 425"/>
                <a:gd name="T10" fmla="*/ 174 w 276"/>
                <a:gd name="T11" fmla="*/ 386 h 425"/>
                <a:gd name="T12" fmla="*/ 0 w 276"/>
                <a:gd name="T13" fmla="*/ 424 h 425"/>
                <a:gd name="T14" fmla="*/ 13 w 276"/>
                <a:gd name="T15" fmla="*/ 362 h 425"/>
                <a:gd name="T16" fmla="*/ 51 w 276"/>
                <a:gd name="T17" fmla="*/ 316 h 425"/>
                <a:gd name="T18" fmla="*/ 51 w 276"/>
                <a:gd name="T19" fmla="*/ 0 h 4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76"/>
                <a:gd name="T31" fmla="*/ 0 h 425"/>
                <a:gd name="T32" fmla="*/ 276 w 276"/>
                <a:gd name="T33" fmla="*/ 425 h 42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76" h="425">
                  <a:moveTo>
                    <a:pt x="51" y="0"/>
                  </a:moveTo>
                  <a:lnTo>
                    <a:pt x="74" y="14"/>
                  </a:lnTo>
                  <a:lnTo>
                    <a:pt x="112" y="2"/>
                  </a:lnTo>
                  <a:lnTo>
                    <a:pt x="275" y="2"/>
                  </a:lnTo>
                  <a:lnTo>
                    <a:pt x="275" y="255"/>
                  </a:lnTo>
                  <a:lnTo>
                    <a:pt x="174" y="386"/>
                  </a:lnTo>
                  <a:lnTo>
                    <a:pt x="0" y="424"/>
                  </a:lnTo>
                  <a:lnTo>
                    <a:pt x="13" y="362"/>
                  </a:lnTo>
                  <a:lnTo>
                    <a:pt x="51" y="316"/>
                  </a:lnTo>
                  <a:lnTo>
                    <a:pt x="51" y="0"/>
                  </a:lnTo>
                </a:path>
              </a:pathLst>
            </a:custGeom>
            <a:solidFill>
              <a:srgbClr val="A2C1FE"/>
            </a:solidFill>
            <a:ln w="12700" cap="rnd">
              <a:solidFill>
                <a:srgbClr val="000000"/>
              </a:solidFill>
              <a:round/>
              <a:headEnd/>
              <a:tailEnd/>
            </a:ln>
          </p:spPr>
          <p:txBody>
            <a:bodyPr/>
            <a:lstStyle/>
            <a:p>
              <a:endParaRPr lang="en-US"/>
            </a:p>
          </p:txBody>
        </p:sp>
        <p:sp>
          <p:nvSpPr>
            <p:cNvPr id="27732" name="Freeform 80"/>
            <p:cNvSpPr>
              <a:spLocks/>
            </p:cNvSpPr>
            <p:nvPr/>
          </p:nvSpPr>
          <p:spPr bwMode="auto">
            <a:xfrm>
              <a:off x="3789" y="2350"/>
              <a:ext cx="380" cy="364"/>
            </a:xfrm>
            <a:custGeom>
              <a:avLst/>
              <a:gdLst>
                <a:gd name="T0" fmla="*/ 0 w 380"/>
                <a:gd name="T1" fmla="*/ 25 h 364"/>
                <a:gd name="T2" fmla="*/ 142 w 380"/>
                <a:gd name="T3" fmla="*/ 25 h 364"/>
                <a:gd name="T4" fmla="*/ 195 w 380"/>
                <a:gd name="T5" fmla="*/ 49 h 364"/>
                <a:gd name="T6" fmla="*/ 275 w 380"/>
                <a:gd name="T7" fmla="*/ 49 h 364"/>
                <a:gd name="T8" fmla="*/ 379 w 380"/>
                <a:gd name="T9" fmla="*/ 0 h 364"/>
                <a:gd name="T10" fmla="*/ 379 w 380"/>
                <a:gd name="T11" fmla="*/ 158 h 364"/>
                <a:gd name="T12" fmla="*/ 364 w 380"/>
                <a:gd name="T13" fmla="*/ 165 h 364"/>
                <a:gd name="T14" fmla="*/ 313 w 380"/>
                <a:gd name="T15" fmla="*/ 261 h 364"/>
                <a:gd name="T16" fmla="*/ 285 w 380"/>
                <a:gd name="T17" fmla="*/ 261 h 364"/>
                <a:gd name="T18" fmla="*/ 193 w 380"/>
                <a:gd name="T19" fmla="*/ 363 h 364"/>
                <a:gd name="T20" fmla="*/ 162 w 380"/>
                <a:gd name="T21" fmla="*/ 337 h 364"/>
                <a:gd name="T22" fmla="*/ 115 w 380"/>
                <a:gd name="T23" fmla="*/ 349 h 364"/>
                <a:gd name="T24" fmla="*/ 0 w 380"/>
                <a:gd name="T25" fmla="*/ 259 h 364"/>
                <a:gd name="T26" fmla="*/ 0 w 380"/>
                <a:gd name="T27" fmla="*/ 25 h 36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80"/>
                <a:gd name="T43" fmla="*/ 0 h 364"/>
                <a:gd name="T44" fmla="*/ 380 w 380"/>
                <a:gd name="T45" fmla="*/ 364 h 36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80" h="364">
                  <a:moveTo>
                    <a:pt x="0" y="25"/>
                  </a:moveTo>
                  <a:lnTo>
                    <a:pt x="142" y="25"/>
                  </a:lnTo>
                  <a:lnTo>
                    <a:pt x="195" y="49"/>
                  </a:lnTo>
                  <a:lnTo>
                    <a:pt x="275" y="49"/>
                  </a:lnTo>
                  <a:lnTo>
                    <a:pt x="379" y="0"/>
                  </a:lnTo>
                  <a:lnTo>
                    <a:pt x="379" y="158"/>
                  </a:lnTo>
                  <a:lnTo>
                    <a:pt x="364" y="165"/>
                  </a:lnTo>
                  <a:lnTo>
                    <a:pt x="313" y="261"/>
                  </a:lnTo>
                  <a:lnTo>
                    <a:pt x="285" y="261"/>
                  </a:lnTo>
                  <a:lnTo>
                    <a:pt x="193" y="363"/>
                  </a:lnTo>
                  <a:lnTo>
                    <a:pt x="162" y="337"/>
                  </a:lnTo>
                  <a:lnTo>
                    <a:pt x="115" y="349"/>
                  </a:lnTo>
                  <a:lnTo>
                    <a:pt x="0" y="259"/>
                  </a:lnTo>
                  <a:lnTo>
                    <a:pt x="0" y="25"/>
                  </a:lnTo>
                </a:path>
              </a:pathLst>
            </a:custGeom>
            <a:solidFill>
              <a:srgbClr val="A2C1FE"/>
            </a:solidFill>
            <a:ln w="12700" cap="rnd">
              <a:solidFill>
                <a:srgbClr val="000000"/>
              </a:solidFill>
              <a:round/>
              <a:headEnd/>
              <a:tailEnd/>
            </a:ln>
          </p:spPr>
          <p:txBody>
            <a:bodyPr/>
            <a:lstStyle/>
            <a:p>
              <a:endParaRPr lang="en-US"/>
            </a:p>
          </p:txBody>
        </p:sp>
        <p:sp>
          <p:nvSpPr>
            <p:cNvPr id="27733" name="Freeform 81"/>
            <p:cNvSpPr>
              <a:spLocks/>
            </p:cNvSpPr>
            <p:nvPr/>
          </p:nvSpPr>
          <p:spPr bwMode="auto">
            <a:xfrm>
              <a:off x="1154" y="1596"/>
              <a:ext cx="1015" cy="496"/>
            </a:xfrm>
            <a:custGeom>
              <a:avLst/>
              <a:gdLst>
                <a:gd name="T0" fmla="*/ 3 w 1015"/>
                <a:gd name="T1" fmla="*/ 0 h 496"/>
                <a:gd name="T2" fmla="*/ 1014 w 1015"/>
                <a:gd name="T3" fmla="*/ 0 h 496"/>
                <a:gd name="T4" fmla="*/ 1014 w 1015"/>
                <a:gd name="T5" fmla="*/ 429 h 496"/>
                <a:gd name="T6" fmla="*/ 417 w 1015"/>
                <a:gd name="T7" fmla="*/ 429 h 496"/>
                <a:gd name="T8" fmla="*/ 417 w 1015"/>
                <a:gd name="T9" fmla="*/ 455 h 496"/>
                <a:gd name="T10" fmla="*/ 274 w 1015"/>
                <a:gd name="T11" fmla="*/ 495 h 496"/>
                <a:gd name="T12" fmla="*/ 189 w 1015"/>
                <a:gd name="T13" fmla="*/ 357 h 496"/>
                <a:gd name="T14" fmla="*/ 138 w 1015"/>
                <a:gd name="T15" fmla="*/ 376 h 496"/>
                <a:gd name="T16" fmla="*/ 125 w 1015"/>
                <a:gd name="T17" fmla="*/ 350 h 496"/>
                <a:gd name="T18" fmla="*/ 156 w 1015"/>
                <a:gd name="T19" fmla="*/ 277 h 496"/>
                <a:gd name="T20" fmla="*/ 0 w 1015"/>
                <a:gd name="T21" fmla="*/ 125 h 496"/>
                <a:gd name="T22" fmla="*/ 3 w 1015"/>
                <a:gd name="T23" fmla="*/ 0 h 49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15"/>
                <a:gd name="T37" fmla="*/ 0 h 496"/>
                <a:gd name="T38" fmla="*/ 1015 w 1015"/>
                <a:gd name="T39" fmla="*/ 496 h 49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15" h="496">
                  <a:moveTo>
                    <a:pt x="3" y="0"/>
                  </a:moveTo>
                  <a:lnTo>
                    <a:pt x="1014" y="0"/>
                  </a:lnTo>
                  <a:lnTo>
                    <a:pt x="1014" y="429"/>
                  </a:lnTo>
                  <a:lnTo>
                    <a:pt x="417" y="429"/>
                  </a:lnTo>
                  <a:lnTo>
                    <a:pt x="417" y="455"/>
                  </a:lnTo>
                  <a:lnTo>
                    <a:pt x="274" y="495"/>
                  </a:lnTo>
                  <a:lnTo>
                    <a:pt x="189" y="357"/>
                  </a:lnTo>
                  <a:lnTo>
                    <a:pt x="138" y="376"/>
                  </a:lnTo>
                  <a:lnTo>
                    <a:pt x="125" y="350"/>
                  </a:lnTo>
                  <a:lnTo>
                    <a:pt x="156" y="277"/>
                  </a:lnTo>
                  <a:lnTo>
                    <a:pt x="0" y="125"/>
                  </a:lnTo>
                  <a:lnTo>
                    <a:pt x="3" y="0"/>
                  </a:lnTo>
                </a:path>
              </a:pathLst>
            </a:custGeom>
            <a:solidFill>
              <a:srgbClr val="3365FB"/>
            </a:solidFill>
            <a:ln w="12700" cap="rnd">
              <a:solidFill>
                <a:srgbClr val="000000"/>
              </a:solidFill>
              <a:round/>
              <a:headEnd/>
              <a:tailEnd/>
            </a:ln>
          </p:spPr>
          <p:txBody>
            <a:bodyPr/>
            <a:lstStyle/>
            <a:p>
              <a:endParaRPr lang="en-US"/>
            </a:p>
          </p:txBody>
        </p:sp>
        <p:sp>
          <p:nvSpPr>
            <p:cNvPr id="27734" name="Freeform 82"/>
            <p:cNvSpPr>
              <a:spLocks/>
            </p:cNvSpPr>
            <p:nvPr/>
          </p:nvSpPr>
          <p:spPr bwMode="auto">
            <a:xfrm>
              <a:off x="1570" y="2028"/>
              <a:ext cx="599" cy="421"/>
            </a:xfrm>
            <a:custGeom>
              <a:avLst/>
              <a:gdLst>
                <a:gd name="T0" fmla="*/ 0 w 599"/>
                <a:gd name="T1" fmla="*/ 0 h 421"/>
                <a:gd name="T2" fmla="*/ 598 w 599"/>
                <a:gd name="T3" fmla="*/ 0 h 421"/>
                <a:gd name="T4" fmla="*/ 598 w 599"/>
                <a:gd name="T5" fmla="*/ 420 h 421"/>
                <a:gd name="T6" fmla="*/ 0 w 599"/>
                <a:gd name="T7" fmla="*/ 420 h 421"/>
                <a:gd name="T8" fmla="*/ 0 w 599"/>
                <a:gd name="T9" fmla="*/ 0 h 421"/>
                <a:gd name="T10" fmla="*/ 0 60000 65536"/>
                <a:gd name="T11" fmla="*/ 0 60000 65536"/>
                <a:gd name="T12" fmla="*/ 0 60000 65536"/>
                <a:gd name="T13" fmla="*/ 0 60000 65536"/>
                <a:gd name="T14" fmla="*/ 0 60000 65536"/>
                <a:gd name="T15" fmla="*/ 0 w 599"/>
                <a:gd name="T16" fmla="*/ 0 h 421"/>
                <a:gd name="T17" fmla="*/ 599 w 599"/>
                <a:gd name="T18" fmla="*/ 421 h 421"/>
              </a:gdLst>
              <a:ahLst/>
              <a:cxnLst>
                <a:cxn ang="T10">
                  <a:pos x="T0" y="T1"/>
                </a:cxn>
                <a:cxn ang="T11">
                  <a:pos x="T2" y="T3"/>
                </a:cxn>
                <a:cxn ang="T12">
                  <a:pos x="T4" y="T5"/>
                </a:cxn>
                <a:cxn ang="T13">
                  <a:pos x="T6" y="T7"/>
                </a:cxn>
                <a:cxn ang="T14">
                  <a:pos x="T8" y="T9"/>
                </a:cxn>
              </a:cxnLst>
              <a:rect l="T15" t="T16" r="T17" b="T18"/>
              <a:pathLst>
                <a:path w="599" h="421">
                  <a:moveTo>
                    <a:pt x="0" y="0"/>
                  </a:moveTo>
                  <a:lnTo>
                    <a:pt x="598" y="0"/>
                  </a:lnTo>
                  <a:lnTo>
                    <a:pt x="598" y="420"/>
                  </a:lnTo>
                  <a:lnTo>
                    <a:pt x="0" y="420"/>
                  </a:lnTo>
                  <a:lnTo>
                    <a:pt x="0" y="0"/>
                  </a:lnTo>
                </a:path>
              </a:pathLst>
            </a:custGeom>
            <a:solidFill>
              <a:srgbClr val="3365FB"/>
            </a:solidFill>
            <a:ln w="12700" cap="rnd">
              <a:solidFill>
                <a:srgbClr val="000000"/>
              </a:solidFill>
              <a:round/>
              <a:headEnd/>
              <a:tailEnd/>
            </a:ln>
          </p:spPr>
          <p:txBody>
            <a:bodyPr/>
            <a:lstStyle/>
            <a:p>
              <a:endParaRPr lang="en-US"/>
            </a:p>
          </p:txBody>
        </p:sp>
        <p:sp>
          <p:nvSpPr>
            <p:cNvPr id="27735" name="Freeform 83"/>
            <p:cNvSpPr>
              <a:spLocks/>
            </p:cNvSpPr>
            <p:nvPr/>
          </p:nvSpPr>
          <p:spPr bwMode="auto">
            <a:xfrm>
              <a:off x="2166" y="1596"/>
              <a:ext cx="631" cy="318"/>
            </a:xfrm>
            <a:custGeom>
              <a:avLst/>
              <a:gdLst>
                <a:gd name="T0" fmla="*/ 0 w 631"/>
                <a:gd name="T1" fmla="*/ 0 h 318"/>
                <a:gd name="T2" fmla="*/ 567 w 631"/>
                <a:gd name="T3" fmla="*/ 0 h 318"/>
                <a:gd name="T4" fmla="*/ 620 w 631"/>
                <a:gd name="T5" fmla="*/ 238 h 318"/>
                <a:gd name="T6" fmla="*/ 630 w 631"/>
                <a:gd name="T7" fmla="*/ 317 h 318"/>
                <a:gd name="T8" fmla="*/ 3 w 631"/>
                <a:gd name="T9" fmla="*/ 317 h 318"/>
                <a:gd name="T10" fmla="*/ 0 w 631"/>
                <a:gd name="T11" fmla="*/ 0 h 318"/>
                <a:gd name="T12" fmla="*/ 0 60000 65536"/>
                <a:gd name="T13" fmla="*/ 0 60000 65536"/>
                <a:gd name="T14" fmla="*/ 0 60000 65536"/>
                <a:gd name="T15" fmla="*/ 0 60000 65536"/>
                <a:gd name="T16" fmla="*/ 0 60000 65536"/>
                <a:gd name="T17" fmla="*/ 0 60000 65536"/>
                <a:gd name="T18" fmla="*/ 0 w 631"/>
                <a:gd name="T19" fmla="*/ 0 h 318"/>
                <a:gd name="T20" fmla="*/ 631 w 631"/>
                <a:gd name="T21" fmla="*/ 318 h 318"/>
              </a:gdLst>
              <a:ahLst/>
              <a:cxnLst>
                <a:cxn ang="T12">
                  <a:pos x="T0" y="T1"/>
                </a:cxn>
                <a:cxn ang="T13">
                  <a:pos x="T2" y="T3"/>
                </a:cxn>
                <a:cxn ang="T14">
                  <a:pos x="T4" y="T5"/>
                </a:cxn>
                <a:cxn ang="T15">
                  <a:pos x="T6" y="T7"/>
                </a:cxn>
                <a:cxn ang="T16">
                  <a:pos x="T8" y="T9"/>
                </a:cxn>
                <a:cxn ang="T17">
                  <a:pos x="T10" y="T11"/>
                </a:cxn>
              </a:cxnLst>
              <a:rect l="T18" t="T19" r="T20" b="T21"/>
              <a:pathLst>
                <a:path w="631" h="318">
                  <a:moveTo>
                    <a:pt x="0" y="0"/>
                  </a:moveTo>
                  <a:lnTo>
                    <a:pt x="567" y="0"/>
                  </a:lnTo>
                  <a:lnTo>
                    <a:pt x="620" y="238"/>
                  </a:lnTo>
                  <a:lnTo>
                    <a:pt x="630" y="317"/>
                  </a:lnTo>
                  <a:lnTo>
                    <a:pt x="3" y="317"/>
                  </a:lnTo>
                  <a:lnTo>
                    <a:pt x="0" y="0"/>
                  </a:lnTo>
                </a:path>
              </a:pathLst>
            </a:custGeom>
            <a:solidFill>
              <a:srgbClr val="3365FB"/>
            </a:solidFill>
            <a:ln w="12700" cap="rnd">
              <a:solidFill>
                <a:srgbClr val="000000"/>
              </a:solidFill>
              <a:round/>
              <a:headEnd/>
              <a:tailEnd/>
            </a:ln>
          </p:spPr>
          <p:txBody>
            <a:bodyPr/>
            <a:lstStyle/>
            <a:p>
              <a:endParaRPr lang="en-US"/>
            </a:p>
          </p:txBody>
        </p:sp>
        <p:sp>
          <p:nvSpPr>
            <p:cNvPr id="27736" name="Freeform 84"/>
            <p:cNvSpPr>
              <a:spLocks/>
            </p:cNvSpPr>
            <p:nvPr/>
          </p:nvSpPr>
          <p:spPr bwMode="auto">
            <a:xfrm>
              <a:off x="2167" y="2239"/>
              <a:ext cx="738" cy="317"/>
            </a:xfrm>
            <a:custGeom>
              <a:avLst/>
              <a:gdLst>
                <a:gd name="T0" fmla="*/ 0 w 738"/>
                <a:gd name="T1" fmla="*/ 0 h 317"/>
                <a:gd name="T2" fmla="*/ 460 w 738"/>
                <a:gd name="T3" fmla="*/ 0 h 317"/>
                <a:gd name="T4" fmla="*/ 508 w 738"/>
                <a:gd name="T5" fmla="*/ 24 h 317"/>
                <a:gd name="T6" fmla="*/ 613 w 738"/>
                <a:gd name="T7" fmla="*/ 56 h 317"/>
                <a:gd name="T8" fmla="*/ 681 w 738"/>
                <a:gd name="T9" fmla="*/ 254 h 317"/>
                <a:gd name="T10" fmla="*/ 737 w 738"/>
                <a:gd name="T11" fmla="*/ 316 h 317"/>
                <a:gd name="T12" fmla="*/ 158 w 738"/>
                <a:gd name="T13" fmla="*/ 316 h 317"/>
                <a:gd name="T14" fmla="*/ 158 w 738"/>
                <a:gd name="T15" fmla="*/ 207 h 317"/>
                <a:gd name="T16" fmla="*/ 0 w 738"/>
                <a:gd name="T17" fmla="*/ 207 h 317"/>
                <a:gd name="T18" fmla="*/ 0 w 738"/>
                <a:gd name="T19" fmla="*/ 0 h 31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38"/>
                <a:gd name="T31" fmla="*/ 0 h 317"/>
                <a:gd name="T32" fmla="*/ 738 w 738"/>
                <a:gd name="T33" fmla="*/ 317 h 31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38" h="317">
                  <a:moveTo>
                    <a:pt x="0" y="0"/>
                  </a:moveTo>
                  <a:lnTo>
                    <a:pt x="460" y="0"/>
                  </a:lnTo>
                  <a:lnTo>
                    <a:pt x="508" y="24"/>
                  </a:lnTo>
                  <a:lnTo>
                    <a:pt x="613" y="56"/>
                  </a:lnTo>
                  <a:lnTo>
                    <a:pt x="681" y="254"/>
                  </a:lnTo>
                  <a:lnTo>
                    <a:pt x="737" y="316"/>
                  </a:lnTo>
                  <a:lnTo>
                    <a:pt x="158" y="316"/>
                  </a:lnTo>
                  <a:lnTo>
                    <a:pt x="158" y="207"/>
                  </a:lnTo>
                  <a:lnTo>
                    <a:pt x="0" y="207"/>
                  </a:lnTo>
                  <a:lnTo>
                    <a:pt x="0" y="0"/>
                  </a:lnTo>
                </a:path>
              </a:pathLst>
            </a:custGeom>
            <a:solidFill>
              <a:srgbClr val="3365FB"/>
            </a:solidFill>
            <a:ln w="12700" cap="rnd">
              <a:solidFill>
                <a:srgbClr val="000000"/>
              </a:solidFill>
              <a:round/>
              <a:headEnd/>
              <a:tailEnd/>
            </a:ln>
          </p:spPr>
          <p:txBody>
            <a:bodyPr/>
            <a:lstStyle/>
            <a:p>
              <a:endParaRPr lang="en-US"/>
            </a:p>
          </p:txBody>
        </p:sp>
        <p:sp>
          <p:nvSpPr>
            <p:cNvPr id="27737" name="Freeform 85"/>
            <p:cNvSpPr>
              <a:spLocks/>
            </p:cNvSpPr>
            <p:nvPr/>
          </p:nvSpPr>
          <p:spPr bwMode="auto">
            <a:xfrm>
              <a:off x="1744" y="2448"/>
              <a:ext cx="578" cy="407"/>
            </a:xfrm>
            <a:custGeom>
              <a:avLst/>
              <a:gdLst>
                <a:gd name="T0" fmla="*/ 0 w 578"/>
                <a:gd name="T1" fmla="*/ 0 h 407"/>
                <a:gd name="T2" fmla="*/ 577 w 578"/>
                <a:gd name="T3" fmla="*/ 0 h 407"/>
                <a:gd name="T4" fmla="*/ 577 w 578"/>
                <a:gd name="T5" fmla="*/ 406 h 407"/>
                <a:gd name="T6" fmla="*/ 0 w 578"/>
                <a:gd name="T7" fmla="*/ 406 h 407"/>
                <a:gd name="T8" fmla="*/ 0 w 578"/>
                <a:gd name="T9" fmla="*/ 0 h 407"/>
                <a:gd name="T10" fmla="*/ 0 60000 65536"/>
                <a:gd name="T11" fmla="*/ 0 60000 65536"/>
                <a:gd name="T12" fmla="*/ 0 60000 65536"/>
                <a:gd name="T13" fmla="*/ 0 60000 65536"/>
                <a:gd name="T14" fmla="*/ 0 60000 65536"/>
                <a:gd name="T15" fmla="*/ 0 w 578"/>
                <a:gd name="T16" fmla="*/ 0 h 407"/>
                <a:gd name="T17" fmla="*/ 578 w 578"/>
                <a:gd name="T18" fmla="*/ 407 h 407"/>
              </a:gdLst>
              <a:ahLst/>
              <a:cxnLst>
                <a:cxn ang="T10">
                  <a:pos x="T0" y="T1"/>
                </a:cxn>
                <a:cxn ang="T11">
                  <a:pos x="T2" y="T3"/>
                </a:cxn>
                <a:cxn ang="T12">
                  <a:pos x="T4" y="T5"/>
                </a:cxn>
                <a:cxn ang="T13">
                  <a:pos x="T6" y="T7"/>
                </a:cxn>
                <a:cxn ang="T14">
                  <a:pos x="T8" y="T9"/>
                </a:cxn>
              </a:cxnLst>
              <a:rect l="T15" t="T16" r="T17" b="T18"/>
              <a:pathLst>
                <a:path w="578" h="407">
                  <a:moveTo>
                    <a:pt x="0" y="0"/>
                  </a:moveTo>
                  <a:lnTo>
                    <a:pt x="577" y="0"/>
                  </a:lnTo>
                  <a:lnTo>
                    <a:pt x="577" y="406"/>
                  </a:lnTo>
                  <a:lnTo>
                    <a:pt x="0" y="406"/>
                  </a:lnTo>
                  <a:lnTo>
                    <a:pt x="0" y="0"/>
                  </a:lnTo>
                </a:path>
              </a:pathLst>
            </a:custGeom>
            <a:solidFill>
              <a:srgbClr val="3365FB"/>
            </a:solidFill>
            <a:ln w="12700" cap="rnd">
              <a:solidFill>
                <a:srgbClr val="000000"/>
              </a:solidFill>
              <a:round/>
              <a:headEnd/>
              <a:tailEnd/>
            </a:ln>
          </p:spPr>
          <p:txBody>
            <a:bodyPr/>
            <a:lstStyle/>
            <a:p>
              <a:endParaRPr lang="en-US"/>
            </a:p>
          </p:txBody>
        </p:sp>
        <p:sp>
          <p:nvSpPr>
            <p:cNvPr id="27738" name="Freeform 86"/>
            <p:cNvSpPr>
              <a:spLocks/>
            </p:cNvSpPr>
            <p:nvPr/>
          </p:nvSpPr>
          <p:spPr bwMode="auto">
            <a:xfrm>
              <a:off x="3982" y="2513"/>
              <a:ext cx="453" cy="325"/>
            </a:xfrm>
            <a:custGeom>
              <a:avLst/>
              <a:gdLst>
                <a:gd name="T0" fmla="*/ 186 w 453"/>
                <a:gd name="T1" fmla="*/ 0 h 325"/>
                <a:gd name="T2" fmla="*/ 173 w 453"/>
                <a:gd name="T3" fmla="*/ 0 h 325"/>
                <a:gd name="T4" fmla="*/ 120 w 453"/>
                <a:gd name="T5" fmla="*/ 98 h 325"/>
                <a:gd name="T6" fmla="*/ 90 w 453"/>
                <a:gd name="T7" fmla="*/ 98 h 325"/>
                <a:gd name="T8" fmla="*/ 0 w 453"/>
                <a:gd name="T9" fmla="*/ 198 h 325"/>
                <a:gd name="T10" fmla="*/ 39 w 453"/>
                <a:gd name="T11" fmla="*/ 302 h 325"/>
                <a:gd name="T12" fmla="*/ 179 w 453"/>
                <a:gd name="T13" fmla="*/ 324 h 325"/>
                <a:gd name="T14" fmla="*/ 215 w 453"/>
                <a:gd name="T15" fmla="*/ 298 h 325"/>
                <a:gd name="T16" fmla="*/ 256 w 453"/>
                <a:gd name="T17" fmla="*/ 222 h 325"/>
                <a:gd name="T18" fmla="*/ 266 w 453"/>
                <a:gd name="T19" fmla="*/ 215 h 325"/>
                <a:gd name="T20" fmla="*/ 452 w 453"/>
                <a:gd name="T21" fmla="*/ 152 h 325"/>
                <a:gd name="T22" fmla="*/ 439 w 453"/>
                <a:gd name="T23" fmla="*/ 124 h 325"/>
                <a:gd name="T24" fmla="*/ 367 w 453"/>
                <a:gd name="T25" fmla="*/ 101 h 325"/>
                <a:gd name="T26" fmla="*/ 263 w 453"/>
                <a:gd name="T27" fmla="*/ 152 h 325"/>
                <a:gd name="T28" fmla="*/ 263 w 453"/>
                <a:gd name="T29" fmla="*/ 62 h 325"/>
                <a:gd name="T30" fmla="*/ 186 w 453"/>
                <a:gd name="T31" fmla="*/ 62 h 325"/>
                <a:gd name="T32" fmla="*/ 186 w 453"/>
                <a:gd name="T33" fmla="*/ 0 h 32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53"/>
                <a:gd name="T52" fmla="*/ 0 h 325"/>
                <a:gd name="T53" fmla="*/ 453 w 453"/>
                <a:gd name="T54" fmla="*/ 325 h 32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53" h="325">
                  <a:moveTo>
                    <a:pt x="186" y="0"/>
                  </a:moveTo>
                  <a:lnTo>
                    <a:pt x="173" y="0"/>
                  </a:lnTo>
                  <a:lnTo>
                    <a:pt x="120" y="98"/>
                  </a:lnTo>
                  <a:lnTo>
                    <a:pt x="90" y="98"/>
                  </a:lnTo>
                  <a:lnTo>
                    <a:pt x="0" y="198"/>
                  </a:lnTo>
                  <a:lnTo>
                    <a:pt x="39" y="302"/>
                  </a:lnTo>
                  <a:lnTo>
                    <a:pt x="179" y="324"/>
                  </a:lnTo>
                  <a:lnTo>
                    <a:pt x="215" y="298"/>
                  </a:lnTo>
                  <a:lnTo>
                    <a:pt x="256" y="222"/>
                  </a:lnTo>
                  <a:lnTo>
                    <a:pt x="266" y="215"/>
                  </a:lnTo>
                  <a:lnTo>
                    <a:pt x="452" y="152"/>
                  </a:lnTo>
                  <a:lnTo>
                    <a:pt x="439" y="124"/>
                  </a:lnTo>
                  <a:lnTo>
                    <a:pt x="367" y="101"/>
                  </a:lnTo>
                  <a:lnTo>
                    <a:pt x="263" y="152"/>
                  </a:lnTo>
                  <a:lnTo>
                    <a:pt x="263" y="62"/>
                  </a:lnTo>
                  <a:lnTo>
                    <a:pt x="186" y="62"/>
                  </a:lnTo>
                  <a:lnTo>
                    <a:pt x="186" y="0"/>
                  </a:lnTo>
                </a:path>
              </a:pathLst>
            </a:custGeom>
            <a:solidFill>
              <a:schemeClr val="bg2"/>
            </a:solidFill>
            <a:ln w="12700" cap="rnd">
              <a:solidFill>
                <a:srgbClr val="000000"/>
              </a:solidFill>
              <a:round/>
              <a:headEnd/>
              <a:tailEnd/>
            </a:ln>
          </p:spPr>
          <p:txBody>
            <a:bodyPr/>
            <a:lstStyle/>
            <a:p>
              <a:endParaRPr lang="en-US"/>
            </a:p>
          </p:txBody>
        </p:sp>
        <p:sp>
          <p:nvSpPr>
            <p:cNvPr id="27739" name="Freeform 87"/>
            <p:cNvSpPr>
              <a:spLocks/>
            </p:cNvSpPr>
            <p:nvPr/>
          </p:nvSpPr>
          <p:spPr bwMode="auto">
            <a:xfrm>
              <a:off x="3836" y="2666"/>
              <a:ext cx="725" cy="245"/>
            </a:xfrm>
            <a:custGeom>
              <a:avLst/>
              <a:gdLst>
                <a:gd name="T0" fmla="*/ 0 w 725"/>
                <a:gd name="T1" fmla="*/ 243 h 245"/>
                <a:gd name="T2" fmla="*/ 23 w 725"/>
                <a:gd name="T3" fmla="*/ 220 h 245"/>
                <a:gd name="T4" fmla="*/ 185 w 725"/>
                <a:gd name="T5" fmla="*/ 150 h 245"/>
                <a:gd name="T6" fmla="*/ 326 w 725"/>
                <a:gd name="T7" fmla="*/ 171 h 245"/>
                <a:gd name="T8" fmla="*/ 364 w 725"/>
                <a:gd name="T9" fmla="*/ 145 h 245"/>
                <a:gd name="T10" fmla="*/ 408 w 725"/>
                <a:gd name="T11" fmla="*/ 63 h 245"/>
                <a:gd name="T12" fmla="*/ 600 w 725"/>
                <a:gd name="T13" fmla="*/ 0 h 245"/>
                <a:gd name="T14" fmla="*/ 633 w 725"/>
                <a:gd name="T15" fmla="*/ 109 h 245"/>
                <a:gd name="T16" fmla="*/ 724 w 725"/>
                <a:gd name="T17" fmla="*/ 130 h 245"/>
                <a:gd name="T18" fmla="*/ 678 w 725"/>
                <a:gd name="T19" fmla="*/ 182 h 245"/>
                <a:gd name="T20" fmla="*/ 709 w 725"/>
                <a:gd name="T21" fmla="*/ 244 h 245"/>
                <a:gd name="T22" fmla="*/ 0 w 725"/>
                <a:gd name="T23" fmla="*/ 243 h 2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25"/>
                <a:gd name="T37" fmla="*/ 0 h 245"/>
                <a:gd name="T38" fmla="*/ 725 w 725"/>
                <a:gd name="T39" fmla="*/ 245 h 24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25" h="245">
                  <a:moveTo>
                    <a:pt x="0" y="243"/>
                  </a:moveTo>
                  <a:lnTo>
                    <a:pt x="23" y="220"/>
                  </a:lnTo>
                  <a:lnTo>
                    <a:pt x="185" y="150"/>
                  </a:lnTo>
                  <a:lnTo>
                    <a:pt x="326" y="171"/>
                  </a:lnTo>
                  <a:lnTo>
                    <a:pt x="364" y="145"/>
                  </a:lnTo>
                  <a:lnTo>
                    <a:pt x="408" y="63"/>
                  </a:lnTo>
                  <a:lnTo>
                    <a:pt x="600" y="0"/>
                  </a:lnTo>
                  <a:lnTo>
                    <a:pt x="633" y="109"/>
                  </a:lnTo>
                  <a:lnTo>
                    <a:pt x="724" y="130"/>
                  </a:lnTo>
                  <a:lnTo>
                    <a:pt x="678" y="182"/>
                  </a:lnTo>
                  <a:lnTo>
                    <a:pt x="709" y="244"/>
                  </a:lnTo>
                  <a:lnTo>
                    <a:pt x="0" y="243"/>
                  </a:lnTo>
                </a:path>
              </a:pathLst>
            </a:custGeom>
            <a:solidFill>
              <a:schemeClr val="bg2"/>
            </a:solidFill>
            <a:ln w="12700" cap="rnd">
              <a:solidFill>
                <a:srgbClr val="000000"/>
              </a:solidFill>
              <a:round/>
              <a:headEnd/>
              <a:tailEnd/>
            </a:ln>
          </p:spPr>
          <p:txBody>
            <a:bodyPr/>
            <a:lstStyle/>
            <a:p>
              <a:endParaRPr lang="en-US"/>
            </a:p>
          </p:txBody>
        </p:sp>
        <p:sp>
          <p:nvSpPr>
            <p:cNvPr id="27740" name="Freeform 88"/>
            <p:cNvSpPr>
              <a:spLocks/>
            </p:cNvSpPr>
            <p:nvPr/>
          </p:nvSpPr>
          <p:spPr bwMode="auto">
            <a:xfrm>
              <a:off x="3394" y="2613"/>
              <a:ext cx="626" cy="320"/>
            </a:xfrm>
            <a:custGeom>
              <a:avLst/>
              <a:gdLst>
                <a:gd name="T0" fmla="*/ 0 w 626"/>
                <a:gd name="T1" fmla="*/ 319 h 320"/>
                <a:gd name="T2" fmla="*/ 36 w 626"/>
                <a:gd name="T3" fmla="*/ 235 h 320"/>
                <a:gd name="T4" fmla="*/ 118 w 626"/>
                <a:gd name="T5" fmla="*/ 183 h 320"/>
                <a:gd name="T6" fmla="*/ 290 w 626"/>
                <a:gd name="T7" fmla="*/ 150 h 320"/>
                <a:gd name="T8" fmla="*/ 394 w 626"/>
                <a:gd name="T9" fmla="*/ 22 h 320"/>
                <a:gd name="T10" fmla="*/ 394 w 626"/>
                <a:gd name="T11" fmla="*/ 0 h 320"/>
                <a:gd name="T12" fmla="*/ 509 w 626"/>
                <a:gd name="T13" fmla="*/ 88 h 320"/>
                <a:gd name="T14" fmla="*/ 556 w 626"/>
                <a:gd name="T15" fmla="*/ 73 h 320"/>
                <a:gd name="T16" fmla="*/ 584 w 626"/>
                <a:gd name="T17" fmla="*/ 100 h 320"/>
                <a:gd name="T18" fmla="*/ 625 w 626"/>
                <a:gd name="T19" fmla="*/ 203 h 320"/>
                <a:gd name="T20" fmla="*/ 465 w 626"/>
                <a:gd name="T21" fmla="*/ 273 h 320"/>
                <a:gd name="T22" fmla="*/ 442 w 626"/>
                <a:gd name="T23" fmla="*/ 297 h 320"/>
                <a:gd name="T24" fmla="*/ 131 w 626"/>
                <a:gd name="T25" fmla="*/ 297 h 320"/>
                <a:gd name="T26" fmla="*/ 131 w 626"/>
                <a:gd name="T27" fmla="*/ 319 h 320"/>
                <a:gd name="T28" fmla="*/ 0 w 626"/>
                <a:gd name="T29" fmla="*/ 319 h 3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26"/>
                <a:gd name="T46" fmla="*/ 0 h 320"/>
                <a:gd name="T47" fmla="*/ 626 w 626"/>
                <a:gd name="T48" fmla="*/ 320 h 32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26" h="320">
                  <a:moveTo>
                    <a:pt x="0" y="319"/>
                  </a:moveTo>
                  <a:lnTo>
                    <a:pt x="36" y="235"/>
                  </a:lnTo>
                  <a:lnTo>
                    <a:pt x="118" y="183"/>
                  </a:lnTo>
                  <a:lnTo>
                    <a:pt x="290" y="150"/>
                  </a:lnTo>
                  <a:lnTo>
                    <a:pt x="394" y="22"/>
                  </a:lnTo>
                  <a:lnTo>
                    <a:pt x="394" y="0"/>
                  </a:lnTo>
                  <a:lnTo>
                    <a:pt x="509" y="88"/>
                  </a:lnTo>
                  <a:lnTo>
                    <a:pt x="556" y="73"/>
                  </a:lnTo>
                  <a:lnTo>
                    <a:pt x="584" y="100"/>
                  </a:lnTo>
                  <a:lnTo>
                    <a:pt x="625" y="203"/>
                  </a:lnTo>
                  <a:lnTo>
                    <a:pt x="465" y="273"/>
                  </a:lnTo>
                  <a:lnTo>
                    <a:pt x="442" y="297"/>
                  </a:lnTo>
                  <a:lnTo>
                    <a:pt x="131" y="297"/>
                  </a:lnTo>
                  <a:lnTo>
                    <a:pt x="131" y="319"/>
                  </a:lnTo>
                  <a:lnTo>
                    <a:pt x="0" y="319"/>
                  </a:lnTo>
                </a:path>
              </a:pathLst>
            </a:custGeom>
            <a:solidFill>
              <a:srgbClr val="A2C1FE"/>
            </a:solidFill>
            <a:ln w="12700" cap="rnd">
              <a:solidFill>
                <a:srgbClr val="000000"/>
              </a:solidFill>
              <a:round/>
              <a:headEnd/>
              <a:tailEnd/>
            </a:ln>
          </p:spPr>
          <p:txBody>
            <a:bodyPr/>
            <a:lstStyle/>
            <a:p>
              <a:endParaRPr lang="en-US"/>
            </a:p>
          </p:txBody>
        </p:sp>
        <p:sp>
          <p:nvSpPr>
            <p:cNvPr id="27741" name="Freeform 89"/>
            <p:cNvSpPr>
              <a:spLocks/>
            </p:cNvSpPr>
            <p:nvPr/>
          </p:nvSpPr>
          <p:spPr bwMode="auto">
            <a:xfrm>
              <a:off x="2956" y="2913"/>
              <a:ext cx="431" cy="364"/>
            </a:xfrm>
            <a:custGeom>
              <a:avLst/>
              <a:gdLst>
                <a:gd name="T0" fmla="*/ 0 w 431"/>
                <a:gd name="T1" fmla="*/ 0 h 364"/>
                <a:gd name="T2" fmla="*/ 388 w 431"/>
                <a:gd name="T3" fmla="*/ 0 h 364"/>
                <a:gd name="T4" fmla="*/ 373 w 431"/>
                <a:gd name="T5" fmla="*/ 48 h 364"/>
                <a:gd name="T6" fmla="*/ 430 w 431"/>
                <a:gd name="T7" fmla="*/ 50 h 364"/>
                <a:gd name="T8" fmla="*/ 375 w 431"/>
                <a:gd name="T9" fmla="*/ 176 h 364"/>
                <a:gd name="T10" fmla="*/ 320 w 431"/>
                <a:gd name="T11" fmla="*/ 243 h 364"/>
                <a:gd name="T12" fmla="*/ 282 w 431"/>
                <a:gd name="T13" fmla="*/ 363 h 364"/>
                <a:gd name="T14" fmla="*/ 57 w 431"/>
                <a:gd name="T15" fmla="*/ 363 h 364"/>
                <a:gd name="T16" fmla="*/ 57 w 431"/>
                <a:gd name="T17" fmla="*/ 308 h 364"/>
                <a:gd name="T18" fmla="*/ 15 w 431"/>
                <a:gd name="T19" fmla="*/ 298 h 364"/>
                <a:gd name="T20" fmla="*/ 15 w 431"/>
                <a:gd name="T21" fmla="*/ 74 h 364"/>
                <a:gd name="T22" fmla="*/ 0 w 431"/>
                <a:gd name="T23" fmla="*/ 0 h 36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31"/>
                <a:gd name="T37" fmla="*/ 0 h 364"/>
                <a:gd name="T38" fmla="*/ 431 w 431"/>
                <a:gd name="T39" fmla="*/ 364 h 36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31" h="364">
                  <a:moveTo>
                    <a:pt x="0" y="0"/>
                  </a:moveTo>
                  <a:lnTo>
                    <a:pt x="388" y="0"/>
                  </a:lnTo>
                  <a:lnTo>
                    <a:pt x="373" y="48"/>
                  </a:lnTo>
                  <a:lnTo>
                    <a:pt x="430" y="50"/>
                  </a:lnTo>
                  <a:lnTo>
                    <a:pt x="375" y="176"/>
                  </a:lnTo>
                  <a:lnTo>
                    <a:pt x="320" y="243"/>
                  </a:lnTo>
                  <a:lnTo>
                    <a:pt x="282" y="363"/>
                  </a:lnTo>
                  <a:lnTo>
                    <a:pt x="57" y="363"/>
                  </a:lnTo>
                  <a:lnTo>
                    <a:pt x="57" y="308"/>
                  </a:lnTo>
                  <a:lnTo>
                    <a:pt x="15" y="298"/>
                  </a:lnTo>
                  <a:lnTo>
                    <a:pt x="15" y="74"/>
                  </a:lnTo>
                  <a:lnTo>
                    <a:pt x="0" y="0"/>
                  </a:lnTo>
                </a:path>
              </a:pathLst>
            </a:custGeom>
            <a:solidFill>
              <a:srgbClr val="009688"/>
            </a:solidFill>
            <a:ln w="12700" cap="rnd">
              <a:solidFill>
                <a:srgbClr val="000000"/>
              </a:solidFill>
              <a:round/>
              <a:headEnd/>
              <a:tailEnd/>
            </a:ln>
          </p:spPr>
          <p:txBody>
            <a:bodyPr/>
            <a:lstStyle/>
            <a:p>
              <a:endParaRPr lang="en-US"/>
            </a:p>
          </p:txBody>
        </p:sp>
        <p:sp>
          <p:nvSpPr>
            <p:cNvPr id="27742" name="Freeform 90"/>
            <p:cNvSpPr>
              <a:spLocks/>
            </p:cNvSpPr>
            <p:nvPr/>
          </p:nvSpPr>
          <p:spPr bwMode="auto">
            <a:xfrm>
              <a:off x="3334" y="2910"/>
              <a:ext cx="729" cy="178"/>
            </a:xfrm>
            <a:custGeom>
              <a:avLst/>
              <a:gdLst>
                <a:gd name="T0" fmla="*/ 65 w 729"/>
                <a:gd name="T1" fmla="*/ 19 h 178"/>
                <a:gd name="T2" fmla="*/ 191 w 729"/>
                <a:gd name="T3" fmla="*/ 19 h 178"/>
                <a:gd name="T4" fmla="*/ 191 w 729"/>
                <a:gd name="T5" fmla="*/ 0 h 178"/>
                <a:gd name="T6" fmla="*/ 728 w 729"/>
                <a:gd name="T7" fmla="*/ 0 h 178"/>
                <a:gd name="T8" fmla="*/ 718 w 729"/>
                <a:gd name="T9" fmla="*/ 39 h 178"/>
                <a:gd name="T10" fmla="*/ 503 w 729"/>
                <a:gd name="T11" fmla="*/ 126 h 178"/>
                <a:gd name="T12" fmla="*/ 482 w 729"/>
                <a:gd name="T13" fmla="*/ 177 h 178"/>
                <a:gd name="T14" fmla="*/ 0 w 729"/>
                <a:gd name="T15" fmla="*/ 177 h 178"/>
                <a:gd name="T16" fmla="*/ 65 w 729"/>
                <a:gd name="T17" fmla="*/ 19 h 1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29"/>
                <a:gd name="T28" fmla="*/ 0 h 178"/>
                <a:gd name="T29" fmla="*/ 729 w 729"/>
                <a:gd name="T30" fmla="*/ 178 h 17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29" h="178">
                  <a:moveTo>
                    <a:pt x="65" y="19"/>
                  </a:moveTo>
                  <a:lnTo>
                    <a:pt x="191" y="19"/>
                  </a:lnTo>
                  <a:lnTo>
                    <a:pt x="191" y="0"/>
                  </a:lnTo>
                  <a:lnTo>
                    <a:pt x="728" y="0"/>
                  </a:lnTo>
                  <a:lnTo>
                    <a:pt x="718" y="39"/>
                  </a:lnTo>
                  <a:lnTo>
                    <a:pt x="503" y="126"/>
                  </a:lnTo>
                  <a:lnTo>
                    <a:pt x="482" y="177"/>
                  </a:lnTo>
                  <a:lnTo>
                    <a:pt x="0" y="177"/>
                  </a:lnTo>
                  <a:lnTo>
                    <a:pt x="65" y="19"/>
                  </a:lnTo>
                </a:path>
              </a:pathLst>
            </a:custGeom>
            <a:solidFill>
              <a:srgbClr val="009688"/>
            </a:solidFill>
            <a:ln w="12700" cap="rnd">
              <a:solidFill>
                <a:srgbClr val="000000"/>
              </a:solidFill>
              <a:round/>
              <a:headEnd/>
              <a:tailEnd/>
            </a:ln>
          </p:spPr>
          <p:txBody>
            <a:bodyPr/>
            <a:lstStyle/>
            <a:p>
              <a:endParaRPr lang="en-US"/>
            </a:p>
          </p:txBody>
        </p:sp>
        <p:sp>
          <p:nvSpPr>
            <p:cNvPr id="27743" name="Freeform 91"/>
            <p:cNvSpPr>
              <a:spLocks/>
            </p:cNvSpPr>
            <p:nvPr/>
          </p:nvSpPr>
          <p:spPr bwMode="auto">
            <a:xfrm>
              <a:off x="3816" y="2911"/>
              <a:ext cx="764" cy="283"/>
            </a:xfrm>
            <a:custGeom>
              <a:avLst/>
              <a:gdLst>
                <a:gd name="T0" fmla="*/ 246 w 764"/>
                <a:gd name="T1" fmla="*/ 0 h 283"/>
                <a:gd name="T2" fmla="*/ 730 w 764"/>
                <a:gd name="T3" fmla="*/ 0 h 283"/>
                <a:gd name="T4" fmla="*/ 763 w 764"/>
                <a:gd name="T5" fmla="*/ 87 h 283"/>
                <a:gd name="T6" fmla="*/ 679 w 764"/>
                <a:gd name="T7" fmla="*/ 172 h 283"/>
                <a:gd name="T8" fmla="*/ 559 w 764"/>
                <a:gd name="T9" fmla="*/ 208 h 283"/>
                <a:gd name="T10" fmla="*/ 510 w 764"/>
                <a:gd name="T11" fmla="*/ 282 h 283"/>
                <a:gd name="T12" fmla="*/ 392 w 764"/>
                <a:gd name="T13" fmla="*/ 160 h 283"/>
                <a:gd name="T14" fmla="*/ 298 w 764"/>
                <a:gd name="T15" fmla="*/ 160 h 283"/>
                <a:gd name="T16" fmla="*/ 282 w 764"/>
                <a:gd name="T17" fmla="*/ 136 h 283"/>
                <a:gd name="T18" fmla="*/ 155 w 764"/>
                <a:gd name="T19" fmla="*/ 136 h 283"/>
                <a:gd name="T20" fmla="*/ 108 w 764"/>
                <a:gd name="T21" fmla="*/ 177 h 283"/>
                <a:gd name="T22" fmla="*/ 0 w 764"/>
                <a:gd name="T23" fmla="*/ 177 h 283"/>
                <a:gd name="T24" fmla="*/ 20 w 764"/>
                <a:gd name="T25" fmla="*/ 125 h 283"/>
                <a:gd name="T26" fmla="*/ 236 w 764"/>
                <a:gd name="T27" fmla="*/ 41 h 283"/>
                <a:gd name="T28" fmla="*/ 246 w 764"/>
                <a:gd name="T29" fmla="*/ 0 h 28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64"/>
                <a:gd name="T46" fmla="*/ 0 h 283"/>
                <a:gd name="T47" fmla="*/ 764 w 764"/>
                <a:gd name="T48" fmla="*/ 283 h 28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64" h="283">
                  <a:moveTo>
                    <a:pt x="246" y="0"/>
                  </a:moveTo>
                  <a:lnTo>
                    <a:pt x="730" y="0"/>
                  </a:lnTo>
                  <a:lnTo>
                    <a:pt x="763" y="87"/>
                  </a:lnTo>
                  <a:lnTo>
                    <a:pt x="679" y="172"/>
                  </a:lnTo>
                  <a:lnTo>
                    <a:pt x="559" y="208"/>
                  </a:lnTo>
                  <a:lnTo>
                    <a:pt x="510" y="282"/>
                  </a:lnTo>
                  <a:lnTo>
                    <a:pt x="392" y="160"/>
                  </a:lnTo>
                  <a:lnTo>
                    <a:pt x="298" y="160"/>
                  </a:lnTo>
                  <a:lnTo>
                    <a:pt x="282" y="136"/>
                  </a:lnTo>
                  <a:lnTo>
                    <a:pt x="155" y="136"/>
                  </a:lnTo>
                  <a:lnTo>
                    <a:pt x="108" y="177"/>
                  </a:lnTo>
                  <a:lnTo>
                    <a:pt x="0" y="177"/>
                  </a:lnTo>
                  <a:lnTo>
                    <a:pt x="20" y="125"/>
                  </a:lnTo>
                  <a:lnTo>
                    <a:pt x="236" y="41"/>
                  </a:lnTo>
                  <a:lnTo>
                    <a:pt x="246" y="0"/>
                  </a:lnTo>
                </a:path>
              </a:pathLst>
            </a:custGeom>
            <a:solidFill>
              <a:srgbClr val="009688"/>
            </a:solidFill>
            <a:ln w="12700" cap="rnd">
              <a:solidFill>
                <a:srgbClr val="000000"/>
              </a:solidFill>
              <a:round/>
              <a:headEnd/>
              <a:tailEnd/>
            </a:ln>
          </p:spPr>
          <p:txBody>
            <a:bodyPr/>
            <a:lstStyle/>
            <a:p>
              <a:endParaRPr lang="en-US"/>
            </a:p>
          </p:txBody>
        </p:sp>
        <p:sp>
          <p:nvSpPr>
            <p:cNvPr id="27744" name="Freeform 92"/>
            <p:cNvSpPr>
              <a:spLocks/>
            </p:cNvSpPr>
            <p:nvPr/>
          </p:nvSpPr>
          <p:spPr bwMode="auto">
            <a:xfrm>
              <a:off x="3911" y="3048"/>
              <a:ext cx="417" cy="339"/>
            </a:xfrm>
            <a:custGeom>
              <a:avLst/>
              <a:gdLst>
                <a:gd name="T0" fmla="*/ 18 w 417"/>
                <a:gd name="T1" fmla="*/ 41 h 339"/>
                <a:gd name="T2" fmla="*/ 61 w 417"/>
                <a:gd name="T3" fmla="*/ 0 h 339"/>
                <a:gd name="T4" fmla="*/ 188 w 417"/>
                <a:gd name="T5" fmla="*/ 0 h 339"/>
                <a:gd name="T6" fmla="*/ 202 w 417"/>
                <a:gd name="T7" fmla="*/ 24 h 339"/>
                <a:gd name="T8" fmla="*/ 298 w 417"/>
                <a:gd name="T9" fmla="*/ 24 h 339"/>
                <a:gd name="T10" fmla="*/ 416 w 417"/>
                <a:gd name="T11" fmla="*/ 145 h 339"/>
                <a:gd name="T12" fmla="*/ 308 w 417"/>
                <a:gd name="T13" fmla="*/ 251 h 339"/>
                <a:gd name="T14" fmla="*/ 227 w 417"/>
                <a:gd name="T15" fmla="*/ 277 h 339"/>
                <a:gd name="T16" fmla="*/ 217 w 417"/>
                <a:gd name="T17" fmla="*/ 338 h 339"/>
                <a:gd name="T18" fmla="*/ 175 w 417"/>
                <a:gd name="T19" fmla="*/ 268 h 339"/>
                <a:gd name="T20" fmla="*/ 0 w 417"/>
                <a:gd name="T21" fmla="*/ 74 h 339"/>
                <a:gd name="T22" fmla="*/ 18 w 417"/>
                <a:gd name="T23" fmla="*/ 41 h 33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17"/>
                <a:gd name="T37" fmla="*/ 0 h 339"/>
                <a:gd name="T38" fmla="*/ 417 w 417"/>
                <a:gd name="T39" fmla="*/ 339 h 33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17" h="339">
                  <a:moveTo>
                    <a:pt x="18" y="41"/>
                  </a:moveTo>
                  <a:lnTo>
                    <a:pt x="61" y="0"/>
                  </a:lnTo>
                  <a:lnTo>
                    <a:pt x="188" y="0"/>
                  </a:lnTo>
                  <a:lnTo>
                    <a:pt x="202" y="24"/>
                  </a:lnTo>
                  <a:lnTo>
                    <a:pt x="298" y="24"/>
                  </a:lnTo>
                  <a:lnTo>
                    <a:pt x="416" y="145"/>
                  </a:lnTo>
                  <a:lnTo>
                    <a:pt x="308" y="251"/>
                  </a:lnTo>
                  <a:lnTo>
                    <a:pt x="227" y="277"/>
                  </a:lnTo>
                  <a:lnTo>
                    <a:pt x="217" y="338"/>
                  </a:lnTo>
                  <a:lnTo>
                    <a:pt x="175" y="268"/>
                  </a:lnTo>
                  <a:lnTo>
                    <a:pt x="0" y="74"/>
                  </a:lnTo>
                  <a:lnTo>
                    <a:pt x="18" y="41"/>
                  </a:lnTo>
                </a:path>
              </a:pathLst>
            </a:custGeom>
            <a:solidFill>
              <a:srgbClr val="009688"/>
            </a:solidFill>
            <a:ln w="12700" cap="rnd">
              <a:solidFill>
                <a:srgbClr val="000000"/>
              </a:solidFill>
              <a:round/>
              <a:headEnd/>
              <a:tailEnd/>
            </a:ln>
          </p:spPr>
          <p:txBody>
            <a:bodyPr/>
            <a:lstStyle/>
            <a:p>
              <a:endParaRPr lang="en-US"/>
            </a:p>
          </p:txBody>
        </p:sp>
        <p:sp>
          <p:nvSpPr>
            <p:cNvPr id="27745" name="Freeform 93"/>
            <p:cNvSpPr>
              <a:spLocks/>
            </p:cNvSpPr>
            <p:nvPr/>
          </p:nvSpPr>
          <p:spPr bwMode="auto">
            <a:xfrm>
              <a:off x="3727" y="3088"/>
              <a:ext cx="402" cy="426"/>
            </a:xfrm>
            <a:custGeom>
              <a:avLst/>
              <a:gdLst>
                <a:gd name="T0" fmla="*/ 0 w 402"/>
                <a:gd name="T1" fmla="*/ 0 h 426"/>
                <a:gd name="T2" fmla="*/ 202 w 402"/>
                <a:gd name="T3" fmla="*/ 0 h 426"/>
                <a:gd name="T4" fmla="*/ 184 w 402"/>
                <a:gd name="T5" fmla="*/ 34 h 426"/>
                <a:gd name="T6" fmla="*/ 359 w 402"/>
                <a:gd name="T7" fmla="*/ 227 h 426"/>
                <a:gd name="T8" fmla="*/ 401 w 402"/>
                <a:gd name="T9" fmla="*/ 298 h 426"/>
                <a:gd name="T10" fmla="*/ 349 w 402"/>
                <a:gd name="T11" fmla="*/ 425 h 426"/>
                <a:gd name="T12" fmla="*/ 72 w 402"/>
                <a:gd name="T13" fmla="*/ 425 h 426"/>
                <a:gd name="T14" fmla="*/ 44 w 402"/>
                <a:gd name="T15" fmla="*/ 372 h 426"/>
                <a:gd name="T16" fmla="*/ 29 w 402"/>
                <a:gd name="T17" fmla="*/ 305 h 426"/>
                <a:gd name="T18" fmla="*/ 57 w 402"/>
                <a:gd name="T19" fmla="*/ 268 h 426"/>
                <a:gd name="T20" fmla="*/ 0 w 402"/>
                <a:gd name="T21" fmla="*/ 0 h 42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02"/>
                <a:gd name="T34" fmla="*/ 0 h 426"/>
                <a:gd name="T35" fmla="*/ 402 w 402"/>
                <a:gd name="T36" fmla="*/ 426 h 42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02" h="426">
                  <a:moveTo>
                    <a:pt x="0" y="0"/>
                  </a:moveTo>
                  <a:lnTo>
                    <a:pt x="202" y="0"/>
                  </a:lnTo>
                  <a:lnTo>
                    <a:pt x="184" y="34"/>
                  </a:lnTo>
                  <a:lnTo>
                    <a:pt x="359" y="227"/>
                  </a:lnTo>
                  <a:lnTo>
                    <a:pt x="401" y="298"/>
                  </a:lnTo>
                  <a:lnTo>
                    <a:pt x="349" y="425"/>
                  </a:lnTo>
                  <a:lnTo>
                    <a:pt x="72" y="425"/>
                  </a:lnTo>
                  <a:lnTo>
                    <a:pt x="44" y="372"/>
                  </a:lnTo>
                  <a:lnTo>
                    <a:pt x="29" y="305"/>
                  </a:lnTo>
                  <a:lnTo>
                    <a:pt x="57" y="268"/>
                  </a:lnTo>
                  <a:lnTo>
                    <a:pt x="0" y="0"/>
                  </a:lnTo>
                </a:path>
              </a:pathLst>
            </a:custGeom>
            <a:solidFill>
              <a:srgbClr val="009688"/>
            </a:solidFill>
            <a:ln w="12700" cap="rnd">
              <a:solidFill>
                <a:srgbClr val="000000"/>
              </a:solidFill>
              <a:round/>
              <a:headEnd/>
              <a:tailEnd/>
            </a:ln>
          </p:spPr>
          <p:txBody>
            <a:bodyPr/>
            <a:lstStyle/>
            <a:p>
              <a:endParaRPr lang="en-US"/>
            </a:p>
          </p:txBody>
        </p:sp>
        <p:sp>
          <p:nvSpPr>
            <p:cNvPr id="27746" name="Freeform 94"/>
            <p:cNvSpPr>
              <a:spLocks/>
            </p:cNvSpPr>
            <p:nvPr/>
          </p:nvSpPr>
          <p:spPr bwMode="auto">
            <a:xfrm>
              <a:off x="3461" y="3087"/>
              <a:ext cx="324" cy="445"/>
            </a:xfrm>
            <a:custGeom>
              <a:avLst/>
              <a:gdLst>
                <a:gd name="T0" fmla="*/ 66 w 324"/>
                <a:gd name="T1" fmla="*/ 0 h 445"/>
                <a:gd name="T2" fmla="*/ 269 w 324"/>
                <a:gd name="T3" fmla="*/ 0 h 445"/>
                <a:gd name="T4" fmla="*/ 323 w 324"/>
                <a:gd name="T5" fmla="*/ 272 h 445"/>
                <a:gd name="T6" fmla="*/ 296 w 324"/>
                <a:gd name="T7" fmla="*/ 308 h 445"/>
                <a:gd name="T8" fmla="*/ 309 w 324"/>
                <a:gd name="T9" fmla="*/ 371 h 445"/>
                <a:gd name="T10" fmla="*/ 84 w 324"/>
                <a:gd name="T11" fmla="*/ 371 h 445"/>
                <a:gd name="T12" fmla="*/ 80 w 324"/>
                <a:gd name="T13" fmla="*/ 433 h 445"/>
                <a:gd name="T14" fmla="*/ 0 w 324"/>
                <a:gd name="T15" fmla="*/ 444 h 445"/>
                <a:gd name="T16" fmla="*/ 3 w 324"/>
                <a:gd name="T17" fmla="*/ 320 h 445"/>
                <a:gd name="T18" fmla="*/ 66 w 324"/>
                <a:gd name="T19" fmla="*/ 0 h 4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24"/>
                <a:gd name="T31" fmla="*/ 0 h 445"/>
                <a:gd name="T32" fmla="*/ 324 w 324"/>
                <a:gd name="T33" fmla="*/ 445 h 44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24" h="445">
                  <a:moveTo>
                    <a:pt x="66" y="0"/>
                  </a:moveTo>
                  <a:lnTo>
                    <a:pt x="269" y="0"/>
                  </a:lnTo>
                  <a:lnTo>
                    <a:pt x="323" y="272"/>
                  </a:lnTo>
                  <a:lnTo>
                    <a:pt x="296" y="308"/>
                  </a:lnTo>
                  <a:lnTo>
                    <a:pt x="309" y="371"/>
                  </a:lnTo>
                  <a:lnTo>
                    <a:pt x="84" y="371"/>
                  </a:lnTo>
                  <a:lnTo>
                    <a:pt x="80" y="433"/>
                  </a:lnTo>
                  <a:lnTo>
                    <a:pt x="0" y="444"/>
                  </a:lnTo>
                  <a:lnTo>
                    <a:pt x="3" y="320"/>
                  </a:lnTo>
                  <a:lnTo>
                    <a:pt x="66" y="0"/>
                  </a:lnTo>
                </a:path>
              </a:pathLst>
            </a:custGeom>
            <a:solidFill>
              <a:srgbClr val="009688"/>
            </a:solidFill>
            <a:ln w="12700" cap="rnd">
              <a:solidFill>
                <a:srgbClr val="000000"/>
              </a:solidFill>
              <a:round/>
              <a:headEnd/>
              <a:tailEnd/>
            </a:ln>
          </p:spPr>
          <p:txBody>
            <a:bodyPr/>
            <a:lstStyle/>
            <a:p>
              <a:endParaRPr lang="en-US"/>
            </a:p>
          </p:txBody>
        </p:sp>
        <p:sp>
          <p:nvSpPr>
            <p:cNvPr id="27747" name="Freeform 95"/>
            <p:cNvSpPr>
              <a:spLocks/>
            </p:cNvSpPr>
            <p:nvPr/>
          </p:nvSpPr>
          <p:spPr bwMode="auto">
            <a:xfrm>
              <a:off x="3237" y="3087"/>
              <a:ext cx="290" cy="482"/>
            </a:xfrm>
            <a:custGeom>
              <a:avLst/>
              <a:gdLst>
                <a:gd name="T0" fmla="*/ 97 w 290"/>
                <a:gd name="T1" fmla="*/ 0 h 482"/>
                <a:gd name="T2" fmla="*/ 289 w 290"/>
                <a:gd name="T3" fmla="*/ 0 h 482"/>
                <a:gd name="T4" fmla="*/ 227 w 290"/>
                <a:gd name="T5" fmla="*/ 320 h 482"/>
                <a:gd name="T6" fmla="*/ 224 w 290"/>
                <a:gd name="T7" fmla="*/ 445 h 482"/>
                <a:gd name="T8" fmla="*/ 164 w 290"/>
                <a:gd name="T9" fmla="*/ 481 h 482"/>
                <a:gd name="T10" fmla="*/ 134 w 290"/>
                <a:gd name="T11" fmla="*/ 398 h 482"/>
                <a:gd name="T12" fmla="*/ 0 w 290"/>
                <a:gd name="T13" fmla="*/ 398 h 482"/>
                <a:gd name="T14" fmla="*/ 42 w 290"/>
                <a:gd name="T15" fmla="*/ 260 h 482"/>
                <a:gd name="T16" fmla="*/ 1 w 290"/>
                <a:gd name="T17" fmla="*/ 188 h 482"/>
                <a:gd name="T18" fmla="*/ 39 w 290"/>
                <a:gd name="T19" fmla="*/ 72 h 482"/>
                <a:gd name="T20" fmla="*/ 97 w 290"/>
                <a:gd name="T21" fmla="*/ 0 h 48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90"/>
                <a:gd name="T34" fmla="*/ 0 h 482"/>
                <a:gd name="T35" fmla="*/ 290 w 290"/>
                <a:gd name="T36" fmla="*/ 482 h 48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90" h="482">
                  <a:moveTo>
                    <a:pt x="97" y="0"/>
                  </a:moveTo>
                  <a:lnTo>
                    <a:pt x="289" y="0"/>
                  </a:lnTo>
                  <a:lnTo>
                    <a:pt x="227" y="320"/>
                  </a:lnTo>
                  <a:lnTo>
                    <a:pt x="224" y="445"/>
                  </a:lnTo>
                  <a:lnTo>
                    <a:pt x="164" y="481"/>
                  </a:lnTo>
                  <a:lnTo>
                    <a:pt x="134" y="398"/>
                  </a:lnTo>
                  <a:lnTo>
                    <a:pt x="0" y="398"/>
                  </a:lnTo>
                  <a:lnTo>
                    <a:pt x="42" y="260"/>
                  </a:lnTo>
                  <a:lnTo>
                    <a:pt x="1" y="188"/>
                  </a:lnTo>
                  <a:lnTo>
                    <a:pt x="39" y="72"/>
                  </a:lnTo>
                  <a:lnTo>
                    <a:pt x="97" y="0"/>
                  </a:lnTo>
                </a:path>
              </a:pathLst>
            </a:custGeom>
            <a:solidFill>
              <a:srgbClr val="009688"/>
            </a:solidFill>
            <a:ln w="12700" cap="rnd">
              <a:solidFill>
                <a:srgbClr val="000000"/>
              </a:solidFill>
              <a:round/>
              <a:headEnd/>
              <a:tailEnd/>
            </a:ln>
          </p:spPr>
          <p:txBody>
            <a:bodyPr/>
            <a:lstStyle/>
            <a:p>
              <a:endParaRPr lang="en-US"/>
            </a:p>
          </p:txBody>
        </p:sp>
        <p:sp>
          <p:nvSpPr>
            <p:cNvPr id="27748" name="Freeform 96"/>
            <p:cNvSpPr>
              <a:spLocks/>
            </p:cNvSpPr>
            <p:nvPr/>
          </p:nvSpPr>
          <p:spPr bwMode="auto">
            <a:xfrm>
              <a:off x="3540" y="3459"/>
              <a:ext cx="695" cy="575"/>
            </a:xfrm>
            <a:custGeom>
              <a:avLst/>
              <a:gdLst>
                <a:gd name="T0" fmla="*/ 3 w 695"/>
                <a:gd name="T1" fmla="*/ 0 h 575"/>
                <a:gd name="T2" fmla="*/ 231 w 695"/>
                <a:gd name="T3" fmla="*/ 0 h 575"/>
                <a:gd name="T4" fmla="*/ 261 w 695"/>
                <a:gd name="T5" fmla="*/ 58 h 575"/>
                <a:gd name="T6" fmla="*/ 538 w 695"/>
                <a:gd name="T7" fmla="*/ 58 h 575"/>
                <a:gd name="T8" fmla="*/ 546 w 695"/>
                <a:gd name="T9" fmla="*/ 108 h 575"/>
                <a:gd name="T10" fmla="*/ 643 w 695"/>
                <a:gd name="T11" fmla="*/ 275 h 575"/>
                <a:gd name="T12" fmla="*/ 681 w 695"/>
                <a:gd name="T13" fmla="*/ 396 h 575"/>
                <a:gd name="T14" fmla="*/ 694 w 695"/>
                <a:gd name="T15" fmla="*/ 480 h 575"/>
                <a:gd name="T16" fmla="*/ 598 w 695"/>
                <a:gd name="T17" fmla="*/ 567 h 575"/>
                <a:gd name="T18" fmla="*/ 518 w 695"/>
                <a:gd name="T19" fmla="*/ 574 h 575"/>
                <a:gd name="T20" fmla="*/ 495 w 695"/>
                <a:gd name="T21" fmla="*/ 399 h 575"/>
                <a:gd name="T22" fmla="*/ 469 w 695"/>
                <a:gd name="T23" fmla="*/ 401 h 575"/>
                <a:gd name="T24" fmla="*/ 391 w 695"/>
                <a:gd name="T25" fmla="*/ 295 h 575"/>
                <a:gd name="T26" fmla="*/ 409 w 695"/>
                <a:gd name="T27" fmla="*/ 208 h 575"/>
                <a:gd name="T28" fmla="*/ 320 w 695"/>
                <a:gd name="T29" fmla="*/ 113 h 575"/>
                <a:gd name="T30" fmla="*/ 203 w 695"/>
                <a:gd name="T31" fmla="*/ 140 h 575"/>
                <a:gd name="T32" fmla="*/ 113 w 695"/>
                <a:gd name="T33" fmla="*/ 65 h 575"/>
                <a:gd name="T34" fmla="*/ 0 w 695"/>
                <a:gd name="T35" fmla="*/ 62 h 575"/>
                <a:gd name="T36" fmla="*/ 3 w 695"/>
                <a:gd name="T37" fmla="*/ 0 h 57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95"/>
                <a:gd name="T58" fmla="*/ 0 h 575"/>
                <a:gd name="T59" fmla="*/ 695 w 695"/>
                <a:gd name="T60" fmla="*/ 575 h 57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95" h="575">
                  <a:moveTo>
                    <a:pt x="3" y="0"/>
                  </a:moveTo>
                  <a:lnTo>
                    <a:pt x="231" y="0"/>
                  </a:lnTo>
                  <a:lnTo>
                    <a:pt x="261" y="58"/>
                  </a:lnTo>
                  <a:lnTo>
                    <a:pt x="538" y="58"/>
                  </a:lnTo>
                  <a:lnTo>
                    <a:pt x="546" y="108"/>
                  </a:lnTo>
                  <a:lnTo>
                    <a:pt x="643" y="275"/>
                  </a:lnTo>
                  <a:lnTo>
                    <a:pt x="681" y="396"/>
                  </a:lnTo>
                  <a:lnTo>
                    <a:pt x="694" y="480"/>
                  </a:lnTo>
                  <a:lnTo>
                    <a:pt x="598" y="567"/>
                  </a:lnTo>
                  <a:lnTo>
                    <a:pt x="518" y="574"/>
                  </a:lnTo>
                  <a:lnTo>
                    <a:pt x="495" y="399"/>
                  </a:lnTo>
                  <a:lnTo>
                    <a:pt x="469" y="401"/>
                  </a:lnTo>
                  <a:lnTo>
                    <a:pt x="391" y="295"/>
                  </a:lnTo>
                  <a:lnTo>
                    <a:pt x="409" y="208"/>
                  </a:lnTo>
                  <a:lnTo>
                    <a:pt x="320" y="113"/>
                  </a:lnTo>
                  <a:lnTo>
                    <a:pt x="203" y="140"/>
                  </a:lnTo>
                  <a:lnTo>
                    <a:pt x="113" y="65"/>
                  </a:lnTo>
                  <a:lnTo>
                    <a:pt x="0" y="62"/>
                  </a:lnTo>
                  <a:lnTo>
                    <a:pt x="3" y="0"/>
                  </a:lnTo>
                </a:path>
              </a:pathLst>
            </a:custGeom>
            <a:solidFill>
              <a:srgbClr val="009688"/>
            </a:solidFill>
            <a:ln w="12700" cap="rnd">
              <a:solidFill>
                <a:srgbClr val="000000"/>
              </a:solidFill>
              <a:round/>
              <a:headEnd/>
              <a:tailEnd/>
            </a:ln>
          </p:spPr>
          <p:txBody>
            <a:bodyPr/>
            <a:lstStyle/>
            <a:p>
              <a:endParaRPr lang="en-US"/>
            </a:p>
          </p:txBody>
        </p:sp>
        <p:sp>
          <p:nvSpPr>
            <p:cNvPr id="27749" name="Freeform 97"/>
            <p:cNvSpPr>
              <a:spLocks/>
            </p:cNvSpPr>
            <p:nvPr/>
          </p:nvSpPr>
          <p:spPr bwMode="auto">
            <a:xfrm>
              <a:off x="3009" y="3267"/>
              <a:ext cx="424" cy="387"/>
            </a:xfrm>
            <a:custGeom>
              <a:avLst/>
              <a:gdLst>
                <a:gd name="T0" fmla="*/ 4 w 424"/>
                <a:gd name="T1" fmla="*/ 0 h 387"/>
                <a:gd name="T2" fmla="*/ 230 w 424"/>
                <a:gd name="T3" fmla="*/ 0 h 387"/>
                <a:gd name="T4" fmla="*/ 270 w 424"/>
                <a:gd name="T5" fmla="*/ 74 h 387"/>
                <a:gd name="T6" fmla="*/ 228 w 424"/>
                <a:gd name="T7" fmla="*/ 213 h 387"/>
                <a:gd name="T8" fmla="*/ 361 w 424"/>
                <a:gd name="T9" fmla="*/ 213 h 387"/>
                <a:gd name="T10" fmla="*/ 391 w 424"/>
                <a:gd name="T11" fmla="*/ 298 h 387"/>
                <a:gd name="T12" fmla="*/ 423 w 424"/>
                <a:gd name="T13" fmla="*/ 386 h 387"/>
                <a:gd name="T14" fmla="*/ 244 w 424"/>
                <a:gd name="T15" fmla="*/ 376 h 387"/>
                <a:gd name="T16" fmla="*/ 29 w 424"/>
                <a:gd name="T17" fmla="*/ 300 h 387"/>
                <a:gd name="T18" fmla="*/ 54 w 424"/>
                <a:gd name="T19" fmla="*/ 240 h 387"/>
                <a:gd name="T20" fmla="*/ 0 w 424"/>
                <a:gd name="T21" fmla="*/ 119 h 387"/>
                <a:gd name="T22" fmla="*/ 4 w 424"/>
                <a:gd name="T23" fmla="*/ 0 h 38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24"/>
                <a:gd name="T37" fmla="*/ 0 h 387"/>
                <a:gd name="T38" fmla="*/ 424 w 424"/>
                <a:gd name="T39" fmla="*/ 387 h 38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24" h="387">
                  <a:moveTo>
                    <a:pt x="4" y="0"/>
                  </a:moveTo>
                  <a:lnTo>
                    <a:pt x="230" y="0"/>
                  </a:lnTo>
                  <a:lnTo>
                    <a:pt x="270" y="74"/>
                  </a:lnTo>
                  <a:lnTo>
                    <a:pt x="228" y="213"/>
                  </a:lnTo>
                  <a:lnTo>
                    <a:pt x="361" y="213"/>
                  </a:lnTo>
                  <a:lnTo>
                    <a:pt x="391" y="298"/>
                  </a:lnTo>
                  <a:lnTo>
                    <a:pt x="423" y="386"/>
                  </a:lnTo>
                  <a:lnTo>
                    <a:pt x="244" y="376"/>
                  </a:lnTo>
                  <a:lnTo>
                    <a:pt x="29" y="300"/>
                  </a:lnTo>
                  <a:lnTo>
                    <a:pt x="54" y="240"/>
                  </a:lnTo>
                  <a:lnTo>
                    <a:pt x="0" y="119"/>
                  </a:lnTo>
                  <a:lnTo>
                    <a:pt x="4" y="0"/>
                  </a:lnTo>
                </a:path>
              </a:pathLst>
            </a:custGeom>
            <a:solidFill>
              <a:srgbClr val="009688"/>
            </a:solidFill>
            <a:ln w="12700" cap="rnd">
              <a:solidFill>
                <a:srgbClr val="000000"/>
              </a:solidFill>
              <a:round/>
              <a:headEnd/>
              <a:tailEnd/>
            </a:ln>
          </p:spPr>
          <p:txBody>
            <a:bodyPr/>
            <a:lstStyle/>
            <a:p>
              <a:endParaRPr lang="en-US"/>
            </a:p>
          </p:txBody>
        </p:sp>
        <p:sp>
          <p:nvSpPr>
            <p:cNvPr id="27750" name="Freeform 98"/>
            <p:cNvSpPr>
              <a:spLocks/>
            </p:cNvSpPr>
            <p:nvPr/>
          </p:nvSpPr>
          <p:spPr bwMode="auto">
            <a:xfrm>
              <a:off x="2238" y="2857"/>
              <a:ext cx="732" cy="358"/>
            </a:xfrm>
            <a:custGeom>
              <a:avLst/>
              <a:gdLst>
                <a:gd name="T0" fmla="*/ 0 w 732"/>
                <a:gd name="T1" fmla="*/ 0 h 358"/>
                <a:gd name="T2" fmla="*/ 702 w 732"/>
                <a:gd name="T3" fmla="*/ 0 h 358"/>
                <a:gd name="T4" fmla="*/ 721 w 732"/>
                <a:gd name="T5" fmla="*/ 65 h 358"/>
                <a:gd name="T6" fmla="*/ 731 w 732"/>
                <a:gd name="T7" fmla="*/ 138 h 358"/>
                <a:gd name="T8" fmla="*/ 731 w 732"/>
                <a:gd name="T9" fmla="*/ 357 h 358"/>
                <a:gd name="T10" fmla="*/ 610 w 732"/>
                <a:gd name="T11" fmla="*/ 328 h 358"/>
                <a:gd name="T12" fmla="*/ 557 w 732"/>
                <a:gd name="T13" fmla="*/ 338 h 358"/>
                <a:gd name="T14" fmla="*/ 250 w 732"/>
                <a:gd name="T15" fmla="*/ 278 h 358"/>
                <a:gd name="T16" fmla="*/ 250 w 732"/>
                <a:gd name="T17" fmla="*/ 106 h 358"/>
                <a:gd name="T18" fmla="*/ 0 w 732"/>
                <a:gd name="T19" fmla="*/ 103 h 358"/>
                <a:gd name="T20" fmla="*/ 0 w 732"/>
                <a:gd name="T21" fmla="*/ 0 h 35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732"/>
                <a:gd name="T34" fmla="*/ 0 h 358"/>
                <a:gd name="T35" fmla="*/ 732 w 732"/>
                <a:gd name="T36" fmla="*/ 358 h 35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732" h="358">
                  <a:moveTo>
                    <a:pt x="0" y="0"/>
                  </a:moveTo>
                  <a:lnTo>
                    <a:pt x="702" y="0"/>
                  </a:lnTo>
                  <a:lnTo>
                    <a:pt x="721" y="65"/>
                  </a:lnTo>
                  <a:lnTo>
                    <a:pt x="731" y="138"/>
                  </a:lnTo>
                  <a:lnTo>
                    <a:pt x="731" y="357"/>
                  </a:lnTo>
                  <a:lnTo>
                    <a:pt x="610" y="328"/>
                  </a:lnTo>
                  <a:lnTo>
                    <a:pt x="557" y="338"/>
                  </a:lnTo>
                  <a:lnTo>
                    <a:pt x="250" y="278"/>
                  </a:lnTo>
                  <a:lnTo>
                    <a:pt x="250" y="106"/>
                  </a:lnTo>
                  <a:lnTo>
                    <a:pt x="0" y="103"/>
                  </a:lnTo>
                  <a:lnTo>
                    <a:pt x="0" y="0"/>
                  </a:lnTo>
                </a:path>
              </a:pathLst>
            </a:custGeom>
            <a:solidFill>
              <a:srgbClr val="3365FB"/>
            </a:solidFill>
            <a:ln w="12700" cap="rnd">
              <a:solidFill>
                <a:srgbClr val="000000"/>
              </a:solidFill>
              <a:round/>
              <a:headEnd/>
              <a:tailEnd/>
            </a:ln>
          </p:spPr>
          <p:txBody>
            <a:bodyPr/>
            <a:lstStyle/>
            <a:p>
              <a:endParaRPr lang="en-US"/>
            </a:p>
          </p:txBody>
        </p:sp>
        <p:sp>
          <p:nvSpPr>
            <p:cNvPr id="27751" name="Freeform 99"/>
            <p:cNvSpPr>
              <a:spLocks/>
            </p:cNvSpPr>
            <p:nvPr/>
          </p:nvSpPr>
          <p:spPr bwMode="auto">
            <a:xfrm>
              <a:off x="1919" y="2962"/>
              <a:ext cx="1148" cy="962"/>
            </a:xfrm>
            <a:custGeom>
              <a:avLst/>
              <a:gdLst>
                <a:gd name="T0" fmla="*/ 320 w 1148"/>
                <a:gd name="T1" fmla="*/ 0 h 962"/>
                <a:gd name="T2" fmla="*/ 570 w 1148"/>
                <a:gd name="T3" fmla="*/ 0 h 962"/>
                <a:gd name="T4" fmla="*/ 570 w 1148"/>
                <a:gd name="T5" fmla="*/ 172 h 962"/>
                <a:gd name="T6" fmla="*/ 877 w 1148"/>
                <a:gd name="T7" fmla="*/ 233 h 962"/>
                <a:gd name="T8" fmla="*/ 927 w 1148"/>
                <a:gd name="T9" fmla="*/ 226 h 962"/>
                <a:gd name="T10" fmla="*/ 1051 w 1148"/>
                <a:gd name="T11" fmla="*/ 253 h 962"/>
                <a:gd name="T12" fmla="*/ 1094 w 1148"/>
                <a:gd name="T13" fmla="*/ 260 h 962"/>
                <a:gd name="T14" fmla="*/ 1091 w 1148"/>
                <a:gd name="T15" fmla="*/ 432 h 962"/>
                <a:gd name="T16" fmla="*/ 1147 w 1148"/>
                <a:gd name="T17" fmla="*/ 552 h 962"/>
                <a:gd name="T18" fmla="*/ 1114 w 1148"/>
                <a:gd name="T19" fmla="*/ 611 h 962"/>
                <a:gd name="T20" fmla="*/ 1011 w 1148"/>
                <a:gd name="T21" fmla="*/ 635 h 962"/>
                <a:gd name="T22" fmla="*/ 851 w 1148"/>
                <a:gd name="T23" fmla="*/ 758 h 962"/>
                <a:gd name="T24" fmla="*/ 812 w 1148"/>
                <a:gd name="T25" fmla="*/ 857 h 962"/>
                <a:gd name="T26" fmla="*/ 832 w 1148"/>
                <a:gd name="T27" fmla="*/ 961 h 962"/>
                <a:gd name="T28" fmla="*/ 627 w 1148"/>
                <a:gd name="T29" fmla="*/ 891 h 962"/>
                <a:gd name="T30" fmla="*/ 494 w 1148"/>
                <a:gd name="T31" fmla="*/ 680 h 962"/>
                <a:gd name="T32" fmla="*/ 388 w 1148"/>
                <a:gd name="T33" fmla="*/ 649 h 962"/>
                <a:gd name="T34" fmla="*/ 330 w 1148"/>
                <a:gd name="T35" fmla="*/ 707 h 962"/>
                <a:gd name="T36" fmla="*/ 247 w 1148"/>
                <a:gd name="T37" fmla="*/ 661 h 962"/>
                <a:gd name="T38" fmla="*/ 171 w 1148"/>
                <a:gd name="T39" fmla="*/ 530 h 962"/>
                <a:gd name="T40" fmla="*/ 0 w 1148"/>
                <a:gd name="T41" fmla="*/ 395 h 962"/>
                <a:gd name="T42" fmla="*/ 320 w 1148"/>
                <a:gd name="T43" fmla="*/ 395 h 962"/>
                <a:gd name="T44" fmla="*/ 320 w 1148"/>
                <a:gd name="T45" fmla="*/ 0 h 96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148"/>
                <a:gd name="T70" fmla="*/ 0 h 962"/>
                <a:gd name="T71" fmla="*/ 1148 w 1148"/>
                <a:gd name="T72" fmla="*/ 962 h 96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148" h="962">
                  <a:moveTo>
                    <a:pt x="320" y="0"/>
                  </a:moveTo>
                  <a:lnTo>
                    <a:pt x="570" y="0"/>
                  </a:lnTo>
                  <a:lnTo>
                    <a:pt x="570" y="172"/>
                  </a:lnTo>
                  <a:lnTo>
                    <a:pt x="877" y="233"/>
                  </a:lnTo>
                  <a:lnTo>
                    <a:pt x="927" y="226"/>
                  </a:lnTo>
                  <a:lnTo>
                    <a:pt x="1051" y="253"/>
                  </a:lnTo>
                  <a:lnTo>
                    <a:pt x="1094" y="260"/>
                  </a:lnTo>
                  <a:lnTo>
                    <a:pt x="1091" y="432"/>
                  </a:lnTo>
                  <a:lnTo>
                    <a:pt x="1147" y="552"/>
                  </a:lnTo>
                  <a:lnTo>
                    <a:pt x="1114" y="611"/>
                  </a:lnTo>
                  <a:lnTo>
                    <a:pt x="1011" y="635"/>
                  </a:lnTo>
                  <a:lnTo>
                    <a:pt x="851" y="758"/>
                  </a:lnTo>
                  <a:lnTo>
                    <a:pt x="812" y="857"/>
                  </a:lnTo>
                  <a:lnTo>
                    <a:pt x="832" y="961"/>
                  </a:lnTo>
                  <a:lnTo>
                    <a:pt x="627" y="891"/>
                  </a:lnTo>
                  <a:lnTo>
                    <a:pt x="494" y="680"/>
                  </a:lnTo>
                  <a:lnTo>
                    <a:pt x="388" y="649"/>
                  </a:lnTo>
                  <a:lnTo>
                    <a:pt x="330" y="707"/>
                  </a:lnTo>
                  <a:lnTo>
                    <a:pt x="247" y="661"/>
                  </a:lnTo>
                  <a:lnTo>
                    <a:pt x="171" y="530"/>
                  </a:lnTo>
                  <a:lnTo>
                    <a:pt x="0" y="395"/>
                  </a:lnTo>
                  <a:lnTo>
                    <a:pt x="320" y="395"/>
                  </a:lnTo>
                  <a:lnTo>
                    <a:pt x="320" y="0"/>
                  </a:lnTo>
                </a:path>
              </a:pathLst>
            </a:custGeom>
            <a:solidFill>
              <a:srgbClr val="3365FB"/>
            </a:solidFill>
            <a:ln w="12700" cap="rnd">
              <a:solidFill>
                <a:srgbClr val="000000"/>
              </a:solidFill>
              <a:round/>
              <a:headEnd/>
              <a:tailEnd/>
            </a:ln>
          </p:spPr>
          <p:txBody>
            <a:bodyPr/>
            <a:lstStyle/>
            <a:p>
              <a:endParaRPr lang="en-US"/>
            </a:p>
          </p:txBody>
        </p:sp>
        <p:sp>
          <p:nvSpPr>
            <p:cNvPr id="27752" name="Freeform 100"/>
            <p:cNvSpPr>
              <a:spLocks/>
            </p:cNvSpPr>
            <p:nvPr/>
          </p:nvSpPr>
          <p:spPr bwMode="auto">
            <a:xfrm>
              <a:off x="1748" y="2854"/>
              <a:ext cx="491" cy="585"/>
            </a:xfrm>
            <a:custGeom>
              <a:avLst/>
              <a:gdLst>
                <a:gd name="T0" fmla="*/ 0 w 491"/>
                <a:gd name="T1" fmla="*/ 0 h 585"/>
                <a:gd name="T2" fmla="*/ 490 w 491"/>
                <a:gd name="T3" fmla="*/ 0 h 585"/>
                <a:gd name="T4" fmla="*/ 490 w 491"/>
                <a:gd name="T5" fmla="*/ 504 h 585"/>
                <a:gd name="T6" fmla="*/ 171 w 491"/>
                <a:gd name="T7" fmla="*/ 504 h 585"/>
                <a:gd name="T8" fmla="*/ 81 w 491"/>
                <a:gd name="T9" fmla="*/ 504 h 585"/>
                <a:gd name="T10" fmla="*/ 81 w 491"/>
                <a:gd name="T11" fmla="*/ 584 h 585"/>
                <a:gd name="T12" fmla="*/ 0 w 491"/>
                <a:gd name="T13" fmla="*/ 584 h 585"/>
                <a:gd name="T14" fmla="*/ 0 w 491"/>
                <a:gd name="T15" fmla="*/ 0 h 585"/>
                <a:gd name="T16" fmla="*/ 0 60000 65536"/>
                <a:gd name="T17" fmla="*/ 0 60000 65536"/>
                <a:gd name="T18" fmla="*/ 0 60000 65536"/>
                <a:gd name="T19" fmla="*/ 0 60000 65536"/>
                <a:gd name="T20" fmla="*/ 0 60000 65536"/>
                <a:gd name="T21" fmla="*/ 0 60000 65536"/>
                <a:gd name="T22" fmla="*/ 0 60000 65536"/>
                <a:gd name="T23" fmla="*/ 0 60000 65536"/>
                <a:gd name="T24" fmla="*/ 0 w 491"/>
                <a:gd name="T25" fmla="*/ 0 h 585"/>
                <a:gd name="T26" fmla="*/ 491 w 491"/>
                <a:gd name="T27" fmla="*/ 585 h 58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91" h="585">
                  <a:moveTo>
                    <a:pt x="0" y="0"/>
                  </a:moveTo>
                  <a:lnTo>
                    <a:pt x="490" y="0"/>
                  </a:lnTo>
                  <a:lnTo>
                    <a:pt x="490" y="504"/>
                  </a:lnTo>
                  <a:lnTo>
                    <a:pt x="171" y="504"/>
                  </a:lnTo>
                  <a:lnTo>
                    <a:pt x="81" y="504"/>
                  </a:lnTo>
                  <a:lnTo>
                    <a:pt x="81" y="584"/>
                  </a:lnTo>
                  <a:lnTo>
                    <a:pt x="0" y="584"/>
                  </a:lnTo>
                  <a:lnTo>
                    <a:pt x="0" y="0"/>
                  </a:lnTo>
                </a:path>
              </a:pathLst>
            </a:custGeom>
            <a:solidFill>
              <a:srgbClr val="3365FB"/>
            </a:solidFill>
            <a:ln w="12700" cap="rnd">
              <a:solidFill>
                <a:srgbClr val="000000"/>
              </a:solidFill>
              <a:round/>
              <a:headEnd/>
              <a:tailEnd/>
            </a:ln>
          </p:spPr>
          <p:txBody>
            <a:bodyPr/>
            <a:lstStyle/>
            <a:p>
              <a:endParaRPr lang="en-US"/>
            </a:p>
          </p:txBody>
        </p:sp>
        <p:sp>
          <p:nvSpPr>
            <p:cNvPr id="27753" name="Freeform 101"/>
            <p:cNvSpPr>
              <a:spLocks/>
            </p:cNvSpPr>
            <p:nvPr/>
          </p:nvSpPr>
          <p:spPr bwMode="auto">
            <a:xfrm>
              <a:off x="1323" y="2350"/>
              <a:ext cx="422" cy="512"/>
            </a:xfrm>
            <a:custGeom>
              <a:avLst/>
              <a:gdLst>
                <a:gd name="T0" fmla="*/ 247 w 422"/>
                <a:gd name="T1" fmla="*/ 97 h 512"/>
                <a:gd name="T2" fmla="*/ 421 w 422"/>
                <a:gd name="T3" fmla="*/ 97 h 512"/>
                <a:gd name="T4" fmla="*/ 421 w 422"/>
                <a:gd name="T5" fmla="*/ 511 h 512"/>
                <a:gd name="T6" fmla="*/ 0 w 422"/>
                <a:gd name="T7" fmla="*/ 511 h 512"/>
                <a:gd name="T8" fmla="*/ 0 w 422"/>
                <a:gd name="T9" fmla="*/ 0 h 512"/>
                <a:gd name="T10" fmla="*/ 247 w 422"/>
                <a:gd name="T11" fmla="*/ 0 h 512"/>
                <a:gd name="T12" fmla="*/ 247 w 422"/>
                <a:gd name="T13" fmla="*/ 97 h 512"/>
                <a:gd name="T14" fmla="*/ 0 60000 65536"/>
                <a:gd name="T15" fmla="*/ 0 60000 65536"/>
                <a:gd name="T16" fmla="*/ 0 60000 65536"/>
                <a:gd name="T17" fmla="*/ 0 60000 65536"/>
                <a:gd name="T18" fmla="*/ 0 60000 65536"/>
                <a:gd name="T19" fmla="*/ 0 60000 65536"/>
                <a:gd name="T20" fmla="*/ 0 60000 65536"/>
                <a:gd name="T21" fmla="*/ 0 w 422"/>
                <a:gd name="T22" fmla="*/ 0 h 512"/>
                <a:gd name="T23" fmla="*/ 422 w 422"/>
                <a:gd name="T24" fmla="*/ 512 h 51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2" h="512">
                  <a:moveTo>
                    <a:pt x="247" y="97"/>
                  </a:moveTo>
                  <a:lnTo>
                    <a:pt x="421" y="97"/>
                  </a:lnTo>
                  <a:lnTo>
                    <a:pt x="421" y="511"/>
                  </a:lnTo>
                  <a:lnTo>
                    <a:pt x="0" y="511"/>
                  </a:lnTo>
                  <a:lnTo>
                    <a:pt x="0" y="0"/>
                  </a:lnTo>
                  <a:lnTo>
                    <a:pt x="247" y="0"/>
                  </a:lnTo>
                  <a:lnTo>
                    <a:pt x="247" y="97"/>
                  </a:lnTo>
                </a:path>
              </a:pathLst>
            </a:custGeom>
            <a:solidFill>
              <a:schemeClr val="folHlink"/>
            </a:solidFill>
            <a:ln w="12700" cap="rnd">
              <a:solidFill>
                <a:srgbClr val="000000"/>
              </a:solidFill>
              <a:round/>
              <a:headEnd/>
              <a:tailEnd/>
            </a:ln>
          </p:spPr>
          <p:txBody>
            <a:bodyPr/>
            <a:lstStyle/>
            <a:p>
              <a:endParaRPr lang="en-US"/>
            </a:p>
          </p:txBody>
        </p:sp>
        <p:sp>
          <p:nvSpPr>
            <p:cNvPr id="27754" name="Freeform 102"/>
            <p:cNvSpPr>
              <a:spLocks/>
            </p:cNvSpPr>
            <p:nvPr/>
          </p:nvSpPr>
          <p:spPr bwMode="auto">
            <a:xfrm>
              <a:off x="457" y="1596"/>
              <a:ext cx="608" cy="359"/>
            </a:xfrm>
            <a:custGeom>
              <a:avLst/>
              <a:gdLst>
                <a:gd name="T0" fmla="*/ 136 w 608"/>
                <a:gd name="T1" fmla="*/ 0 h 359"/>
                <a:gd name="T2" fmla="*/ 158 w 608"/>
                <a:gd name="T3" fmla="*/ 106 h 359"/>
                <a:gd name="T4" fmla="*/ 146 w 608"/>
                <a:gd name="T5" fmla="*/ 130 h 359"/>
                <a:gd name="T6" fmla="*/ 0 w 608"/>
                <a:gd name="T7" fmla="*/ 108 h 359"/>
                <a:gd name="T8" fmla="*/ 46 w 608"/>
                <a:gd name="T9" fmla="*/ 297 h 359"/>
                <a:gd name="T10" fmla="*/ 114 w 608"/>
                <a:gd name="T11" fmla="*/ 302 h 359"/>
                <a:gd name="T12" fmla="*/ 128 w 608"/>
                <a:gd name="T13" fmla="*/ 358 h 359"/>
                <a:gd name="T14" fmla="*/ 406 w 608"/>
                <a:gd name="T15" fmla="*/ 306 h 359"/>
                <a:gd name="T16" fmla="*/ 607 w 608"/>
                <a:gd name="T17" fmla="*/ 306 h 359"/>
                <a:gd name="T18" fmla="*/ 607 w 608"/>
                <a:gd name="T19" fmla="*/ 2 h 359"/>
                <a:gd name="T20" fmla="*/ 136 w 608"/>
                <a:gd name="T21" fmla="*/ 0 h 35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08"/>
                <a:gd name="T34" fmla="*/ 0 h 359"/>
                <a:gd name="T35" fmla="*/ 608 w 608"/>
                <a:gd name="T36" fmla="*/ 359 h 35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08" h="359">
                  <a:moveTo>
                    <a:pt x="136" y="0"/>
                  </a:moveTo>
                  <a:lnTo>
                    <a:pt x="158" y="106"/>
                  </a:lnTo>
                  <a:lnTo>
                    <a:pt x="146" y="130"/>
                  </a:lnTo>
                  <a:lnTo>
                    <a:pt x="0" y="108"/>
                  </a:lnTo>
                  <a:lnTo>
                    <a:pt x="46" y="297"/>
                  </a:lnTo>
                  <a:lnTo>
                    <a:pt x="114" y="302"/>
                  </a:lnTo>
                  <a:lnTo>
                    <a:pt x="128" y="358"/>
                  </a:lnTo>
                  <a:lnTo>
                    <a:pt x="406" y="306"/>
                  </a:lnTo>
                  <a:lnTo>
                    <a:pt x="607" y="306"/>
                  </a:lnTo>
                  <a:lnTo>
                    <a:pt x="607" y="2"/>
                  </a:lnTo>
                  <a:lnTo>
                    <a:pt x="136" y="0"/>
                  </a:lnTo>
                </a:path>
              </a:pathLst>
            </a:custGeom>
            <a:solidFill>
              <a:schemeClr val="folHlink"/>
            </a:solidFill>
            <a:ln w="12700" cap="rnd">
              <a:solidFill>
                <a:srgbClr val="000000"/>
              </a:solidFill>
              <a:round/>
              <a:headEnd/>
              <a:tailEnd/>
            </a:ln>
          </p:spPr>
          <p:txBody>
            <a:bodyPr/>
            <a:lstStyle/>
            <a:p>
              <a:endParaRPr lang="en-US"/>
            </a:p>
          </p:txBody>
        </p:sp>
        <p:sp>
          <p:nvSpPr>
            <p:cNvPr id="27755" name="Freeform 103"/>
            <p:cNvSpPr>
              <a:spLocks/>
            </p:cNvSpPr>
            <p:nvPr/>
          </p:nvSpPr>
          <p:spPr bwMode="auto">
            <a:xfrm>
              <a:off x="459" y="1892"/>
              <a:ext cx="637" cy="458"/>
            </a:xfrm>
            <a:custGeom>
              <a:avLst/>
              <a:gdLst>
                <a:gd name="T0" fmla="*/ 41 w 637"/>
                <a:gd name="T1" fmla="*/ 0 h 458"/>
                <a:gd name="T2" fmla="*/ 112 w 637"/>
                <a:gd name="T3" fmla="*/ 2 h 458"/>
                <a:gd name="T4" fmla="*/ 128 w 637"/>
                <a:gd name="T5" fmla="*/ 61 h 458"/>
                <a:gd name="T6" fmla="*/ 399 w 637"/>
                <a:gd name="T7" fmla="*/ 10 h 458"/>
                <a:gd name="T8" fmla="*/ 606 w 637"/>
                <a:gd name="T9" fmla="*/ 10 h 458"/>
                <a:gd name="T10" fmla="*/ 636 w 637"/>
                <a:gd name="T11" fmla="*/ 56 h 458"/>
                <a:gd name="T12" fmla="*/ 593 w 637"/>
                <a:gd name="T13" fmla="*/ 228 h 458"/>
                <a:gd name="T14" fmla="*/ 621 w 637"/>
                <a:gd name="T15" fmla="*/ 235 h 458"/>
                <a:gd name="T16" fmla="*/ 621 w 637"/>
                <a:gd name="T17" fmla="*/ 457 h 458"/>
                <a:gd name="T18" fmla="*/ 18 w 637"/>
                <a:gd name="T19" fmla="*/ 457 h 458"/>
                <a:gd name="T20" fmla="*/ 0 w 637"/>
                <a:gd name="T21" fmla="*/ 359 h 458"/>
                <a:gd name="T22" fmla="*/ 41 w 637"/>
                <a:gd name="T23" fmla="*/ 0 h 45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37"/>
                <a:gd name="T37" fmla="*/ 0 h 458"/>
                <a:gd name="T38" fmla="*/ 637 w 637"/>
                <a:gd name="T39" fmla="*/ 458 h 45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37" h="458">
                  <a:moveTo>
                    <a:pt x="41" y="0"/>
                  </a:moveTo>
                  <a:lnTo>
                    <a:pt x="112" y="2"/>
                  </a:lnTo>
                  <a:lnTo>
                    <a:pt x="128" y="61"/>
                  </a:lnTo>
                  <a:lnTo>
                    <a:pt x="399" y="10"/>
                  </a:lnTo>
                  <a:lnTo>
                    <a:pt x="606" y="10"/>
                  </a:lnTo>
                  <a:lnTo>
                    <a:pt x="636" y="56"/>
                  </a:lnTo>
                  <a:lnTo>
                    <a:pt x="593" y="228"/>
                  </a:lnTo>
                  <a:lnTo>
                    <a:pt x="621" y="235"/>
                  </a:lnTo>
                  <a:lnTo>
                    <a:pt x="621" y="457"/>
                  </a:lnTo>
                  <a:lnTo>
                    <a:pt x="18" y="457"/>
                  </a:lnTo>
                  <a:lnTo>
                    <a:pt x="0" y="359"/>
                  </a:lnTo>
                  <a:lnTo>
                    <a:pt x="41" y="0"/>
                  </a:lnTo>
                </a:path>
              </a:pathLst>
            </a:custGeom>
            <a:solidFill>
              <a:schemeClr val="folHlink"/>
            </a:solidFill>
            <a:ln w="12700" cap="rnd">
              <a:solidFill>
                <a:srgbClr val="000000"/>
              </a:solidFill>
              <a:round/>
              <a:headEnd/>
              <a:tailEnd/>
            </a:ln>
          </p:spPr>
          <p:txBody>
            <a:bodyPr/>
            <a:lstStyle/>
            <a:p>
              <a:endParaRPr lang="en-US"/>
            </a:p>
          </p:txBody>
        </p:sp>
        <p:sp>
          <p:nvSpPr>
            <p:cNvPr id="27756" name="Freeform 104"/>
            <p:cNvSpPr>
              <a:spLocks/>
            </p:cNvSpPr>
            <p:nvPr/>
          </p:nvSpPr>
          <p:spPr bwMode="auto">
            <a:xfrm>
              <a:off x="1049" y="1596"/>
              <a:ext cx="521" cy="754"/>
            </a:xfrm>
            <a:custGeom>
              <a:avLst/>
              <a:gdLst>
                <a:gd name="T0" fmla="*/ 15 w 521"/>
                <a:gd name="T1" fmla="*/ 0 h 754"/>
                <a:gd name="T2" fmla="*/ 107 w 521"/>
                <a:gd name="T3" fmla="*/ 0 h 754"/>
                <a:gd name="T4" fmla="*/ 107 w 521"/>
                <a:gd name="T5" fmla="*/ 125 h 754"/>
                <a:gd name="T6" fmla="*/ 260 w 521"/>
                <a:gd name="T7" fmla="*/ 279 h 754"/>
                <a:gd name="T8" fmla="*/ 228 w 521"/>
                <a:gd name="T9" fmla="*/ 348 h 754"/>
                <a:gd name="T10" fmla="*/ 241 w 521"/>
                <a:gd name="T11" fmla="*/ 379 h 754"/>
                <a:gd name="T12" fmla="*/ 298 w 521"/>
                <a:gd name="T13" fmla="*/ 360 h 754"/>
                <a:gd name="T14" fmla="*/ 379 w 521"/>
                <a:gd name="T15" fmla="*/ 495 h 754"/>
                <a:gd name="T16" fmla="*/ 520 w 521"/>
                <a:gd name="T17" fmla="*/ 456 h 754"/>
                <a:gd name="T18" fmla="*/ 520 w 521"/>
                <a:gd name="T19" fmla="*/ 753 h 754"/>
                <a:gd name="T20" fmla="*/ 268 w 521"/>
                <a:gd name="T21" fmla="*/ 753 h 754"/>
                <a:gd name="T22" fmla="*/ 30 w 521"/>
                <a:gd name="T23" fmla="*/ 753 h 754"/>
                <a:gd name="T24" fmla="*/ 30 w 521"/>
                <a:gd name="T25" fmla="*/ 531 h 754"/>
                <a:gd name="T26" fmla="*/ 0 w 521"/>
                <a:gd name="T27" fmla="*/ 526 h 754"/>
                <a:gd name="T28" fmla="*/ 46 w 521"/>
                <a:gd name="T29" fmla="*/ 355 h 754"/>
                <a:gd name="T30" fmla="*/ 15 w 521"/>
                <a:gd name="T31" fmla="*/ 303 h 754"/>
                <a:gd name="T32" fmla="*/ 15 w 521"/>
                <a:gd name="T33" fmla="*/ 0 h 75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1"/>
                <a:gd name="T52" fmla="*/ 0 h 754"/>
                <a:gd name="T53" fmla="*/ 521 w 521"/>
                <a:gd name="T54" fmla="*/ 754 h 75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1" h="754">
                  <a:moveTo>
                    <a:pt x="15" y="0"/>
                  </a:moveTo>
                  <a:lnTo>
                    <a:pt x="107" y="0"/>
                  </a:lnTo>
                  <a:lnTo>
                    <a:pt x="107" y="125"/>
                  </a:lnTo>
                  <a:lnTo>
                    <a:pt x="260" y="279"/>
                  </a:lnTo>
                  <a:lnTo>
                    <a:pt x="228" y="348"/>
                  </a:lnTo>
                  <a:lnTo>
                    <a:pt x="241" y="379"/>
                  </a:lnTo>
                  <a:lnTo>
                    <a:pt x="298" y="360"/>
                  </a:lnTo>
                  <a:lnTo>
                    <a:pt x="379" y="495"/>
                  </a:lnTo>
                  <a:lnTo>
                    <a:pt x="520" y="456"/>
                  </a:lnTo>
                  <a:lnTo>
                    <a:pt x="520" y="753"/>
                  </a:lnTo>
                  <a:lnTo>
                    <a:pt x="268" y="753"/>
                  </a:lnTo>
                  <a:lnTo>
                    <a:pt x="30" y="753"/>
                  </a:lnTo>
                  <a:lnTo>
                    <a:pt x="30" y="531"/>
                  </a:lnTo>
                  <a:lnTo>
                    <a:pt x="0" y="526"/>
                  </a:lnTo>
                  <a:lnTo>
                    <a:pt x="46" y="355"/>
                  </a:lnTo>
                  <a:lnTo>
                    <a:pt x="15" y="303"/>
                  </a:lnTo>
                  <a:lnTo>
                    <a:pt x="15" y="0"/>
                  </a:lnTo>
                </a:path>
              </a:pathLst>
            </a:custGeom>
            <a:solidFill>
              <a:schemeClr val="folHlink"/>
            </a:solidFill>
            <a:ln w="12700" cap="rnd">
              <a:solidFill>
                <a:srgbClr val="000000"/>
              </a:solidFill>
              <a:round/>
              <a:headEnd/>
              <a:tailEnd/>
            </a:ln>
          </p:spPr>
          <p:txBody>
            <a:bodyPr/>
            <a:lstStyle/>
            <a:p>
              <a:endParaRPr lang="en-US"/>
            </a:p>
          </p:txBody>
        </p:sp>
        <p:sp>
          <p:nvSpPr>
            <p:cNvPr id="27757" name="Freeform 105"/>
            <p:cNvSpPr>
              <a:spLocks/>
            </p:cNvSpPr>
            <p:nvPr/>
          </p:nvSpPr>
          <p:spPr bwMode="auto">
            <a:xfrm>
              <a:off x="833" y="2350"/>
              <a:ext cx="490" cy="748"/>
            </a:xfrm>
            <a:custGeom>
              <a:avLst/>
              <a:gdLst>
                <a:gd name="T0" fmla="*/ 0 w 490"/>
                <a:gd name="T1" fmla="*/ 0 h 748"/>
                <a:gd name="T2" fmla="*/ 489 w 490"/>
                <a:gd name="T3" fmla="*/ 0 h 748"/>
                <a:gd name="T4" fmla="*/ 489 w 490"/>
                <a:gd name="T5" fmla="*/ 508 h 748"/>
                <a:gd name="T6" fmla="*/ 489 w 490"/>
                <a:gd name="T7" fmla="*/ 622 h 748"/>
                <a:gd name="T8" fmla="*/ 435 w 490"/>
                <a:gd name="T9" fmla="*/ 610 h 748"/>
                <a:gd name="T10" fmla="*/ 460 w 490"/>
                <a:gd name="T11" fmla="*/ 747 h 748"/>
                <a:gd name="T12" fmla="*/ 0 w 490"/>
                <a:gd name="T13" fmla="*/ 315 h 748"/>
                <a:gd name="T14" fmla="*/ 0 w 490"/>
                <a:gd name="T15" fmla="*/ 0 h 748"/>
                <a:gd name="T16" fmla="*/ 0 60000 65536"/>
                <a:gd name="T17" fmla="*/ 0 60000 65536"/>
                <a:gd name="T18" fmla="*/ 0 60000 65536"/>
                <a:gd name="T19" fmla="*/ 0 60000 65536"/>
                <a:gd name="T20" fmla="*/ 0 60000 65536"/>
                <a:gd name="T21" fmla="*/ 0 60000 65536"/>
                <a:gd name="T22" fmla="*/ 0 60000 65536"/>
                <a:gd name="T23" fmla="*/ 0 60000 65536"/>
                <a:gd name="T24" fmla="*/ 0 w 490"/>
                <a:gd name="T25" fmla="*/ 0 h 748"/>
                <a:gd name="T26" fmla="*/ 490 w 490"/>
                <a:gd name="T27" fmla="*/ 748 h 74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90" h="748">
                  <a:moveTo>
                    <a:pt x="0" y="0"/>
                  </a:moveTo>
                  <a:lnTo>
                    <a:pt x="489" y="0"/>
                  </a:lnTo>
                  <a:lnTo>
                    <a:pt x="489" y="508"/>
                  </a:lnTo>
                  <a:lnTo>
                    <a:pt x="489" y="622"/>
                  </a:lnTo>
                  <a:lnTo>
                    <a:pt x="435" y="610"/>
                  </a:lnTo>
                  <a:lnTo>
                    <a:pt x="460" y="747"/>
                  </a:lnTo>
                  <a:lnTo>
                    <a:pt x="0" y="315"/>
                  </a:lnTo>
                  <a:lnTo>
                    <a:pt x="0" y="0"/>
                  </a:lnTo>
                </a:path>
              </a:pathLst>
            </a:custGeom>
            <a:solidFill>
              <a:schemeClr val="folHlink"/>
            </a:solidFill>
            <a:ln w="12700" cap="rnd">
              <a:solidFill>
                <a:srgbClr val="000000"/>
              </a:solidFill>
              <a:round/>
              <a:headEnd/>
              <a:tailEnd/>
            </a:ln>
          </p:spPr>
          <p:txBody>
            <a:bodyPr/>
            <a:lstStyle/>
            <a:p>
              <a:endParaRPr lang="en-US"/>
            </a:p>
          </p:txBody>
        </p:sp>
        <p:sp>
          <p:nvSpPr>
            <p:cNvPr id="27758" name="Freeform 106"/>
            <p:cNvSpPr>
              <a:spLocks/>
            </p:cNvSpPr>
            <p:nvPr/>
          </p:nvSpPr>
          <p:spPr bwMode="auto">
            <a:xfrm>
              <a:off x="1270" y="2861"/>
              <a:ext cx="479" cy="580"/>
            </a:xfrm>
            <a:custGeom>
              <a:avLst/>
              <a:gdLst>
                <a:gd name="T0" fmla="*/ 52 w 479"/>
                <a:gd name="T1" fmla="*/ 0 h 580"/>
                <a:gd name="T2" fmla="*/ 478 w 479"/>
                <a:gd name="T3" fmla="*/ 0 h 580"/>
                <a:gd name="T4" fmla="*/ 478 w 479"/>
                <a:gd name="T5" fmla="*/ 579 h 580"/>
                <a:gd name="T6" fmla="*/ 330 w 479"/>
                <a:gd name="T7" fmla="*/ 579 h 580"/>
                <a:gd name="T8" fmla="*/ 47 w 479"/>
                <a:gd name="T9" fmla="*/ 451 h 580"/>
                <a:gd name="T10" fmla="*/ 47 w 479"/>
                <a:gd name="T11" fmla="*/ 410 h 580"/>
                <a:gd name="T12" fmla="*/ 65 w 479"/>
                <a:gd name="T13" fmla="*/ 287 h 580"/>
                <a:gd name="T14" fmla="*/ 20 w 479"/>
                <a:gd name="T15" fmla="*/ 229 h 580"/>
                <a:gd name="T16" fmla="*/ 0 w 479"/>
                <a:gd name="T17" fmla="*/ 99 h 580"/>
                <a:gd name="T18" fmla="*/ 52 w 479"/>
                <a:gd name="T19" fmla="*/ 111 h 580"/>
                <a:gd name="T20" fmla="*/ 52 w 479"/>
                <a:gd name="T21" fmla="*/ 0 h 58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79"/>
                <a:gd name="T34" fmla="*/ 0 h 580"/>
                <a:gd name="T35" fmla="*/ 479 w 479"/>
                <a:gd name="T36" fmla="*/ 580 h 58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79" h="580">
                  <a:moveTo>
                    <a:pt x="52" y="0"/>
                  </a:moveTo>
                  <a:lnTo>
                    <a:pt x="478" y="0"/>
                  </a:lnTo>
                  <a:lnTo>
                    <a:pt x="478" y="579"/>
                  </a:lnTo>
                  <a:lnTo>
                    <a:pt x="330" y="579"/>
                  </a:lnTo>
                  <a:lnTo>
                    <a:pt x="47" y="451"/>
                  </a:lnTo>
                  <a:lnTo>
                    <a:pt x="47" y="410"/>
                  </a:lnTo>
                  <a:lnTo>
                    <a:pt x="65" y="287"/>
                  </a:lnTo>
                  <a:lnTo>
                    <a:pt x="20" y="229"/>
                  </a:lnTo>
                  <a:lnTo>
                    <a:pt x="0" y="99"/>
                  </a:lnTo>
                  <a:lnTo>
                    <a:pt x="52" y="111"/>
                  </a:lnTo>
                  <a:lnTo>
                    <a:pt x="52" y="0"/>
                  </a:lnTo>
                </a:path>
              </a:pathLst>
            </a:custGeom>
            <a:solidFill>
              <a:schemeClr val="folHlink"/>
            </a:solidFill>
            <a:ln w="12700" cap="rnd">
              <a:solidFill>
                <a:srgbClr val="000000"/>
              </a:solidFill>
              <a:round/>
              <a:headEnd/>
              <a:tailEnd/>
            </a:ln>
          </p:spPr>
          <p:txBody>
            <a:bodyPr/>
            <a:lstStyle/>
            <a:p>
              <a:endParaRPr lang="en-US"/>
            </a:p>
          </p:txBody>
        </p:sp>
        <p:sp>
          <p:nvSpPr>
            <p:cNvPr id="27759" name="Freeform 107"/>
            <p:cNvSpPr>
              <a:spLocks/>
            </p:cNvSpPr>
            <p:nvPr/>
          </p:nvSpPr>
          <p:spPr bwMode="auto">
            <a:xfrm>
              <a:off x="456" y="2348"/>
              <a:ext cx="879" cy="927"/>
            </a:xfrm>
            <a:custGeom>
              <a:avLst/>
              <a:gdLst>
                <a:gd name="T0" fmla="*/ 20 w 879"/>
                <a:gd name="T1" fmla="*/ 0 h 927"/>
                <a:gd name="T2" fmla="*/ 378 w 879"/>
                <a:gd name="T3" fmla="*/ 0 h 927"/>
                <a:gd name="T4" fmla="*/ 378 w 879"/>
                <a:gd name="T5" fmla="*/ 315 h 927"/>
                <a:gd name="T6" fmla="*/ 837 w 879"/>
                <a:gd name="T7" fmla="*/ 750 h 927"/>
                <a:gd name="T8" fmla="*/ 878 w 879"/>
                <a:gd name="T9" fmla="*/ 800 h 927"/>
                <a:gd name="T10" fmla="*/ 858 w 879"/>
                <a:gd name="T11" fmla="*/ 926 h 927"/>
                <a:gd name="T12" fmla="*/ 627 w 879"/>
                <a:gd name="T13" fmla="*/ 926 h 927"/>
                <a:gd name="T14" fmla="*/ 423 w 879"/>
                <a:gd name="T15" fmla="*/ 770 h 927"/>
                <a:gd name="T16" fmla="*/ 351 w 879"/>
                <a:gd name="T17" fmla="*/ 770 h 927"/>
                <a:gd name="T18" fmla="*/ 177 w 879"/>
                <a:gd name="T19" fmla="*/ 480 h 927"/>
                <a:gd name="T20" fmla="*/ 56 w 879"/>
                <a:gd name="T21" fmla="*/ 301 h 927"/>
                <a:gd name="T22" fmla="*/ 71 w 879"/>
                <a:gd name="T23" fmla="*/ 233 h 927"/>
                <a:gd name="T24" fmla="*/ 0 w 879"/>
                <a:gd name="T25" fmla="*/ 142 h 927"/>
                <a:gd name="T26" fmla="*/ 20 w 879"/>
                <a:gd name="T27" fmla="*/ 0 h 92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79"/>
                <a:gd name="T43" fmla="*/ 0 h 927"/>
                <a:gd name="T44" fmla="*/ 879 w 879"/>
                <a:gd name="T45" fmla="*/ 927 h 92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79" h="927">
                  <a:moveTo>
                    <a:pt x="20" y="0"/>
                  </a:moveTo>
                  <a:lnTo>
                    <a:pt x="378" y="0"/>
                  </a:lnTo>
                  <a:lnTo>
                    <a:pt x="378" y="315"/>
                  </a:lnTo>
                  <a:lnTo>
                    <a:pt x="837" y="750"/>
                  </a:lnTo>
                  <a:lnTo>
                    <a:pt x="878" y="800"/>
                  </a:lnTo>
                  <a:lnTo>
                    <a:pt x="858" y="926"/>
                  </a:lnTo>
                  <a:lnTo>
                    <a:pt x="627" y="926"/>
                  </a:lnTo>
                  <a:lnTo>
                    <a:pt x="423" y="770"/>
                  </a:lnTo>
                  <a:lnTo>
                    <a:pt x="351" y="770"/>
                  </a:lnTo>
                  <a:lnTo>
                    <a:pt x="177" y="480"/>
                  </a:lnTo>
                  <a:lnTo>
                    <a:pt x="56" y="301"/>
                  </a:lnTo>
                  <a:lnTo>
                    <a:pt x="71" y="233"/>
                  </a:lnTo>
                  <a:lnTo>
                    <a:pt x="0" y="142"/>
                  </a:lnTo>
                  <a:lnTo>
                    <a:pt x="20" y="0"/>
                  </a:lnTo>
                </a:path>
              </a:pathLst>
            </a:custGeom>
            <a:solidFill>
              <a:schemeClr val="folHlink"/>
            </a:solidFill>
            <a:ln w="12700" cap="rnd">
              <a:solidFill>
                <a:srgbClr val="000000"/>
              </a:solidFill>
              <a:round/>
              <a:headEnd/>
              <a:tailEnd/>
            </a:ln>
          </p:spPr>
          <p:txBody>
            <a:bodyPr/>
            <a:lstStyle/>
            <a:p>
              <a:endParaRPr lang="en-US"/>
            </a:p>
          </p:txBody>
        </p:sp>
      </p:grpSp>
      <p:sp>
        <p:nvSpPr>
          <p:cNvPr id="27652" name="Rectangle 109"/>
          <p:cNvSpPr>
            <a:spLocks noChangeArrowheads="1"/>
          </p:cNvSpPr>
          <p:nvPr/>
        </p:nvSpPr>
        <p:spPr bwMode="auto">
          <a:xfrm>
            <a:off x="6102350" y="1987550"/>
            <a:ext cx="673100" cy="292100"/>
          </a:xfrm>
          <a:prstGeom prst="rect">
            <a:avLst/>
          </a:prstGeom>
          <a:solidFill>
            <a:schemeClr val="bg1"/>
          </a:solidFill>
          <a:ln w="12700">
            <a:solidFill>
              <a:schemeClr val="bg1"/>
            </a:solidFill>
            <a:miter lim="800000"/>
            <a:headEnd/>
            <a:tailEnd/>
          </a:ln>
        </p:spPr>
        <p:txBody>
          <a:bodyPr wrap="none" anchor="ctr"/>
          <a:lstStyle/>
          <a:p>
            <a:endParaRPr lang="en-US"/>
          </a:p>
        </p:txBody>
      </p:sp>
      <p:sp>
        <p:nvSpPr>
          <p:cNvPr id="27653" name="Rectangle 110"/>
          <p:cNvSpPr>
            <a:spLocks noChangeArrowheads="1"/>
          </p:cNvSpPr>
          <p:nvPr/>
        </p:nvSpPr>
        <p:spPr bwMode="auto">
          <a:xfrm>
            <a:off x="239713" y="234950"/>
            <a:ext cx="8447087" cy="1901825"/>
          </a:xfrm>
          <a:prstGeom prst="rect">
            <a:avLst/>
          </a:prstGeom>
          <a:noFill/>
          <a:ln w="12700">
            <a:noFill/>
            <a:miter lim="800000"/>
            <a:headEnd/>
            <a:tailEnd/>
          </a:ln>
        </p:spPr>
        <p:txBody>
          <a:bodyPr lIns="90488" tIns="44450" rIns="90488" bIns="44450">
            <a:spAutoFit/>
          </a:bodyPr>
          <a:lstStyle/>
          <a:p>
            <a:r>
              <a:rPr lang="en-US" sz="4000" b="1">
                <a:solidFill>
                  <a:schemeClr val="hlink"/>
                </a:solidFill>
              </a:rPr>
              <a:t>Cluster Sampling </a:t>
            </a:r>
            <a:r>
              <a:rPr lang="en-US" sz="4000">
                <a:solidFill>
                  <a:schemeClr val="tx2"/>
                </a:solidFill>
              </a:rPr>
              <a:t>- </a:t>
            </a:r>
            <a:r>
              <a:rPr lang="en-US" sz="2600" b="1"/>
              <a:t>divide the population into sections (or clusters); randomly select some of those clusters; choose </a:t>
            </a:r>
            <a:r>
              <a:rPr lang="en-US" sz="2600" b="1" i="1"/>
              <a:t>all</a:t>
            </a:r>
            <a:r>
              <a:rPr lang="en-US" sz="2600" b="1"/>
              <a:t> members from selected clusters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111"/>
                                        </p:tgtEl>
                                        <p:attrNameLst>
                                          <p:attrName>style.visibility</p:attrName>
                                        </p:attrNameLst>
                                      </p:cBhvr>
                                      <p:to>
                                        <p:strVal val="visible"/>
                                      </p:to>
                                    </p:set>
                                    <p:anim calcmode="lin" valueType="num">
                                      <p:cBhvr>
                                        <p:cTn id="7" dur="500" fill="hold"/>
                                        <p:tgtEl>
                                          <p:spTgt spid="111"/>
                                        </p:tgtEl>
                                        <p:attrNameLst>
                                          <p:attrName>ppt_w</p:attrName>
                                        </p:attrNameLst>
                                      </p:cBhvr>
                                      <p:tavLst>
                                        <p:tav tm="0">
                                          <p:val>
                                            <p:fltVal val="0"/>
                                          </p:val>
                                        </p:tav>
                                        <p:tav tm="100000">
                                          <p:val>
                                            <p:strVal val="#ppt_w"/>
                                          </p:val>
                                        </p:tav>
                                      </p:tavLst>
                                    </p:anim>
                                    <p:anim calcmode="lin" valueType="num">
                                      <p:cBhvr>
                                        <p:cTn id="8" dur="500" fill="hold"/>
                                        <p:tgtEl>
                                          <p:spTgt spid="1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304800" y="304800"/>
            <a:ext cx="8534400" cy="6172200"/>
          </a:xfrm>
          <a:prstGeom prst="rect">
            <a:avLst/>
          </a:prstGeom>
          <a:solidFill>
            <a:schemeClr val="bg1">
              <a:alpha val="67058"/>
            </a:schemeClr>
          </a:solidFill>
          <a:ln w="19050">
            <a:solidFill>
              <a:schemeClr val="accent1">
                <a:lumMod val="50000"/>
              </a:schemeClr>
            </a:solidFill>
            <a:miter lim="800000"/>
            <a:headEnd/>
            <a:tailEnd/>
          </a:ln>
        </p:spPr>
        <p:txBody>
          <a:bodyPr wrap="none" anchor="ctr"/>
          <a:lstStyle/>
          <a:p>
            <a:pPr>
              <a:defRPr/>
            </a:pPr>
            <a:endParaRPr lang="en-US"/>
          </a:p>
        </p:txBody>
      </p:sp>
      <p:sp>
        <p:nvSpPr>
          <p:cNvPr id="9219" name="Rectangle 3"/>
          <p:cNvSpPr>
            <a:spLocks noGrp="1" noChangeArrowheads="1"/>
          </p:cNvSpPr>
          <p:nvPr>
            <p:ph type="ctrTitle"/>
          </p:nvPr>
        </p:nvSpPr>
        <p:spPr>
          <a:xfrm>
            <a:off x="381000" y="533400"/>
            <a:ext cx="8153400" cy="609600"/>
          </a:xfrm>
        </p:spPr>
        <p:txBody>
          <a:bodyPr>
            <a:normAutofit fontScale="90000"/>
          </a:bodyPr>
          <a:lstStyle/>
          <a:p>
            <a:pPr eaLnBrk="1" hangingPunct="1">
              <a:defRPr/>
            </a:pPr>
            <a:r>
              <a:rPr lang="en-US" sz="2800" b="1" u="sng" dirty="0" smtClean="0">
                <a:solidFill>
                  <a:schemeClr val="accent5">
                    <a:lumMod val="25000"/>
                  </a:schemeClr>
                </a:solidFill>
                <a:effectLst>
                  <a:outerShdw blurRad="38100" dist="38100" dir="2700000" algn="tl">
                    <a:srgbClr val="C0C0C0"/>
                  </a:outerShdw>
                </a:effectLst>
              </a:rPr>
              <a:t>Read the following and answer the questions :</a:t>
            </a:r>
            <a:br>
              <a:rPr lang="en-US" sz="2800" b="1" u="sng" dirty="0" smtClean="0">
                <a:solidFill>
                  <a:schemeClr val="accent5">
                    <a:lumMod val="25000"/>
                  </a:schemeClr>
                </a:solidFill>
                <a:effectLst>
                  <a:outerShdw blurRad="38100" dist="38100" dir="2700000" algn="tl">
                    <a:srgbClr val="C0C0C0"/>
                  </a:outerShdw>
                </a:effectLst>
              </a:rPr>
            </a:br>
            <a:r>
              <a:rPr lang="en-US" sz="2800" b="1" u="sng" dirty="0" smtClean="0">
                <a:solidFill>
                  <a:schemeClr val="accent5">
                    <a:lumMod val="25000"/>
                  </a:schemeClr>
                </a:solidFill>
                <a:effectLst>
                  <a:outerShdw blurRad="38100" dist="38100" dir="2700000" algn="tl">
                    <a:srgbClr val="C0C0C0"/>
                  </a:outerShdw>
                </a:effectLst>
              </a:rPr>
              <a:t>Page 13 Answer questions 1 to 7</a:t>
            </a:r>
          </a:p>
        </p:txBody>
      </p:sp>
      <p:sp>
        <p:nvSpPr>
          <p:cNvPr id="9221" name="Rectangle 5"/>
          <p:cNvSpPr>
            <a:spLocks noChangeArrowheads="1"/>
          </p:cNvSpPr>
          <p:nvPr/>
        </p:nvSpPr>
        <p:spPr bwMode="auto">
          <a:xfrm>
            <a:off x="381000" y="1371600"/>
            <a:ext cx="8382000" cy="4800600"/>
          </a:xfrm>
          <a:prstGeom prst="rect">
            <a:avLst/>
          </a:prstGeom>
          <a:noFill/>
          <a:ln w="9525">
            <a:noFill/>
            <a:miter lim="800000"/>
            <a:headEnd/>
            <a:tailEnd/>
          </a:ln>
        </p:spPr>
        <p:txBody>
          <a:bodyPr/>
          <a:lstStyle/>
          <a:p>
            <a:pPr algn="l" rtl="0">
              <a:spcBef>
                <a:spcPct val="20000"/>
              </a:spcBef>
              <a:defRPr/>
            </a:pPr>
            <a:r>
              <a:rPr lang="en-US" sz="2500" b="1" dirty="0">
                <a:solidFill>
                  <a:schemeClr val="accent1">
                    <a:lumMod val="50000"/>
                  </a:schemeClr>
                </a:solidFill>
              </a:rPr>
              <a:t>Assume you are a member of the Family Research Council and have become increasingly concerned about the drug use by professional sports player. You set up a plan and conduct a survey on how people believe the American culture (television, movies, magazines, and popular music) influences illegal drug use. Your survey consists of 2250 adults and adolescents from around the country. A consumer group petitions you for more information about your survey. Answer the following questions about your survey: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500" fill="hold"/>
                                        <p:tgtEl>
                                          <p:spTgt spid="9218"/>
                                        </p:tgtEl>
                                        <p:attrNameLst>
                                          <p:attrName>ppt_w</p:attrName>
                                        </p:attrNameLst>
                                      </p:cBhvr>
                                      <p:tavLst>
                                        <p:tav tm="0">
                                          <p:val>
                                            <p:fltVal val="0"/>
                                          </p:val>
                                        </p:tav>
                                        <p:tav tm="100000">
                                          <p:val>
                                            <p:strVal val="#ppt_w"/>
                                          </p:val>
                                        </p:tav>
                                      </p:tavLst>
                                    </p:anim>
                                    <p:anim calcmode="lin" valueType="num">
                                      <p:cBhvr>
                                        <p:cTn id="8" dur="500" fill="hold"/>
                                        <p:tgtEl>
                                          <p:spTgt spid="9218"/>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9219"/>
                                        </p:tgtEl>
                                        <p:attrNameLst>
                                          <p:attrName>style.visibility</p:attrName>
                                        </p:attrNameLst>
                                      </p:cBhvr>
                                      <p:to>
                                        <p:strVal val="visible"/>
                                      </p:to>
                                    </p:set>
                                    <p:animEffect transition="in" filter="fade">
                                      <p:cBhvr>
                                        <p:cTn id="12" dur="2000"/>
                                        <p:tgtEl>
                                          <p:spTgt spid="9219"/>
                                        </p:tgtEl>
                                      </p:cBhvr>
                                    </p:animEffect>
                                  </p:childTnLst>
                                </p:cTn>
                              </p:par>
                            </p:childTnLst>
                          </p:cTn>
                        </p:par>
                        <p:par>
                          <p:cTn id="13" fill="hold" nodeType="afterGroup">
                            <p:stCondLst>
                              <p:cond delay="2500"/>
                            </p:stCondLst>
                            <p:childTnLst>
                              <p:par>
                                <p:cTn id="14" presetID="10" presetClass="entr" presetSubtype="0" fill="hold" grpId="0" nodeType="afterEffect">
                                  <p:stCondLst>
                                    <p:cond delay="0"/>
                                  </p:stCondLst>
                                  <p:childTnLst>
                                    <p:set>
                                      <p:cBhvr>
                                        <p:cTn id="15" dur="1" fill="hold">
                                          <p:stCondLst>
                                            <p:cond delay="0"/>
                                          </p:stCondLst>
                                        </p:cTn>
                                        <p:tgtEl>
                                          <p:spTgt spid="9221"/>
                                        </p:tgtEl>
                                        <p:attrNameLst>
                                          <p:attrName>style.visibility</p:attrName>
                                        </p:attrNameLst>
                                      </p:cBhvr>
                                      <p:to>
                                        <p:strVal val="visible"/>
                                      </p:to>
                                    </p:set>
                                    <p:animEffect transition="in" filter="fade">
                                      <p:cBhvr>
                                        <p:cTn id="16" dur="2000"/>
                                        <p:tgtEl>
                                          <p:spTgt spid="92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nimBg="1"/>
      <p:bldP spid="9219" grpId="0"/>
      <p:bldP spid="922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304800" y="304800"/>
            <a:ext cx="8534400" cy="6172200"/>
          </a:xfrm>
          <a:prstGeom prst="rect">
            <a:avLst/>
          </a:prstGeom>
          <a:solidFill>
            <a:schemeClr val="bg1">
              <a:alpha val="67058"/>
            </a:schemeClr>
          </a:solidFill>
          <a:ln w="19050">
            <a:solidFill>
              <a:schemeClr val="accent1">
                <a:lumMod val="50000"/>
              </a:schemeClr>
            </a:solidFill>
            <a:miter lim="800000"/>
            <a:headEnd/>
            <a:tailEnd/>
          </a:ln>
        </p:spPr>
        <p:txBody>
          <a:bodyPr wrap="none" anchor="ctr"/>
          <a:lstStyle/>
          <a:p>
            <a:pPr>
              <a:defRPr/>
            </a:pPr>
            <a:endParaRPr lang="en-US"/>
          </a:p>
        </p:txBody>
      </p:sp>
      <p:sp>
        <p:nvSpPr>
          <p:cNvPr id="8196" name="Rectangle 4"/>
          <p:cNvSpPr>
            <a:spLocks noGrp="1" noChangeArrowheads="1"/>
          </p:cNvSpPr>
          <p:nvPr>
            <p:ph type="subTitle" idx="1"/>
          </p:nvPr>
        </p:nvSpPr>
        <p:spPr>
          <a:xfrm>
            <a:off x="381000" y="1752600"/>
            <a:ext cx="8458200" cy="1676400"/>
          </a:xfrm>
        </p:spPr>
        <p:txBody>
          <a:bodyPr>
            <a:normAutofit fontScale="85000" lnSpcReduction="20000"/>
          </a:bodyPr>
          <a:lstStyle/>
          <a:p>
            <a:pPr algn="l" rtl="0" eaLnBrk="1" hangingPunct="1">
              <a:defRPr/>
            </a:pPr>
            <a:r>
              <a:rPr lang="en-US" sz="2400" dirty="0" smtClean="0">
                <a:solidFill>
                  <a:srgbClr val="009900"/>
                </a:solidFill>
              </a:rPr>
              <a:t> </a:t>
            </a:r>
            <a:r>
              <a:rPr lang="en-US" sz="2400" dirty="0" smtClean="0">
                <a:solidFill>
                  <a:schemeClr val="accent1">
                    <a:lumMod val="50000"/>
                  </a:schemeClr>
                </a:solidFill>
              </a:rPr>
              <a:t>I used a telephone survey. The advantage to my survey method is that this was relatively inexpensive survey method (although more expensive than using the mail) that could get a fairly sizable response.</a:t>
            </a:r>
          </a:p>
          <a:p>
            <a:pPr eaLnBrk="1" hangingPunct="1">
              <a:defRPr/>
            </a:pPr>
            <a:endParaRPr lang="en-US" sz="2400" dirty="0" smtClean="0">
              <a:solidFill>
                <a:srgbClr val="993300"/>
              </a:solidFill>
            </a:endParaRPr>
          </a:p>
        </p:txBody>
      </p:sp>
      <p:sp>
        <p:nvSpPr>
          <p:cNvPr id="8195" name="Rectangle 3"/>
          <p:cNvSpPr>
            <a:spLocks noGrp="1" noChangeArrowheads="1"/>
          </p:cNvSpPr>
          <p:nvPr>
            <p:ph type="ctrTitle"/>
          </p:nvPr>
        </p:nvSpPr>
        <p:spPr>
          <a:xfrm>
            <a:off x="762000" y="304800"/>
            <a:ext cx="7772400" cy="533400"/>
          </a:xfrm>
        </p:spPr>
        <p:txBody>
          <a:bodyPr>
            <a:normAutofit fontScale="90000"/>
          </a:bodyPr>
          <a:lstStyle/>
          <a:p>
            <a:pPr rtl="0" eaLnBrk="1" hangingPunct="1">
              <a:defRPr/>
            </a:pPr>
            <a:r>
              <a:rPr lang="en-US" sz="3200" b="1" u="sng" dirty="0" smtClean="0">
                <a:solidFill>
                  <a:schemeClr val="accent5">
                    <a:lumMod val="50000"/>
                  </a:schemeClr>
                </a:solidFill>
                <a:effectLst>
                  <a:outerShdw blurRad="38100" dist="38100" dir="2700000" algn="tl">
                    <a:srgbClr val="C0C0C0"/>
                  </a:outerShdw>
                </a:effectLst>
              </a:rPr>
              <a:t>American Culture and Drug Abuse</a:t>
            </a:r>
          </a:p>
        </p:txBody>
      </p:sp>
      <p:sp>
        <p:nvSpPr>
          <p:cNvPr id="8197" name="Rectangle 5"/>
          <p:cNvSpPr>
            <a:spLocks noChangeArrowheads="1"/>
          </p:cNvSpPr>
          <p:nvPr/>
        </p:nvSpPr>
        <p:spPr bwMode="auto">
          <a:xfrm>
            <a:off x="457200" y="990600"/>
            <a:ext cx="8382000" cy="609600"/>
          </a:xfrm>
          <a:prstGeom prst="rect">
            <a:avLst/>
          </a:prstGeom>
          <a:noFill/>
          <a:ln w="9525">
            <a:noFill/>
            <a:miter lim="800000"/>
            <a:headEnd/>
            <a:tailEnd/>
          </a:ln>
          <a:effectLst/>
        </p:spPr>
        <p:txBody>
          <a:bodyPr/>
          <a:lstStyle/>
          <a:p>
            <a:pPr algn="l" rtl="0">
              <a:spcBef>
                <a:spcPct val="20000"/>
              </a:spcBef>
              <a:defRPr/>
            </a:pPr>
            <a:r>
              <a:rPr lang="en-US" sz="2400" b="1" u="sng" dirty="0">
                <a:solidFill>
                  <a:schemeClr val="accent5">
                    <a:lumMod val="25000"/>
                  </a:schemeClr>
                </a:solidFill>
                <a:effectLst>
                  <a:outerShdw blurRad="38100" dist="38100" dir="2700000" algn="tl">
                    <a:srgbClr val="C0C0C0"/>
                  </a:outerShdw>
                </a:effectLst>
              </a:rPr>
              <a:t>1. What type of survey did you use (phone, mail, or interview)?</a:t>
            </a:r>
            <a:endParaRPr lang="en-US" sz="2400" dirty="0">
              <a:solidFill>
                <a:schemeClr val="accent5">
                  <a:lumMod val="25000"/>
                </a:schemeClr>
              </a:solidFill>
            </a:endParaRPr>
          </a:p>
        </p:txBody>
      </p:sp>
      <p:sp>
        <p:nvSpPr>
          <p:cNvPr id="8200" name="Rectangle 8"/>
          <p:cNvSpPr>
            <a:spLocks noChangeArrowheads="1"/>
          </p:cNvSpPr>
          <p:nvPr/>
        </p:nvSpPr>
        <p:spPr bwMode="auto">
          <a:xfrm>
            <a:off x="457200" y="4191000"/>
            <a:ext cx="8382000" cy="2133600"/>
          </a:xfrm>
          <a:prstGeom prst="rect">
            <a:avLst/>
          </a:prstGeom>
          <a:noFill/>
          <a:ln w="9525">
            <a:noFill/>
            <a:miter lim="800000"/>
            <a:headEnd/>
            <a:tailEnd/>
          </a:ln>
        </p:spPr>
        <p:txBody>
          <a:bodyPr/>
          <a:lstStyle/>
          <a:p>
            <a:pPr algn="l" rtl="0">
              <a:spcBef>
                <a:spcPct val="20000"/>
              </a:spcBef>
              <a:defRPr/>
            </a:pPr>
            <a:r>
              <a:rPr lang="en-US" sz="2400" dirty="0">
                <a:solidFill>
                  <a:schemeClr val="accent1">
                    <a:lumMod val="50000"/>
                  </a:schemeClr>
                </a:solidFill>
              </a:rPr>
              <a:t>A mail survey also would have been fairly inexpensive, but my response rate may have been much lower than what I got with my telephone survey. Interviewing would have allowed me to use follow-up questions and to clarify any questions of the respondents at the time of the interview. However, interviewing is very labor- and cost-intensive.</a:t>
            </a:r>
          </a:p>
          <a:p>
            <a:pPr algn="ctr">
              <a:spcBef>
                <a:spcPct val="20000"/>
              </a:spcBef>
              <a:defRPr/>
            </a:pPr>
            <a:endParaRPr lang="en-US" sz="3200" dirty="0">
              <a:solidFill>
                <a:srgbClr val="993300"/>
              </a:solidFill>
            </a:endParaRPr>
          </a:p>
        </p:txBody>
      </p:sp>
      <p:sp>
        <p:nvSpPr>
          <p:cNvPr id="8201" name="Rectangle 9"/>
          <p:cNvSpPr>
            <a:spLocks noChangeArrowheads="1"/>
          </p:cNvSpPr>
          <p:nvPr/>
        </p:nvSpPr>
        <p:spPr bwMode="auto">
          <a:xfrm>
            <a:off x="533400" y="3429000"/>
            <a:ext cx="8305800" cy="609600"/>
          </a:xfrm>
          <a:prstGeom prst="rect">
            <a:avLst/>
          </a:prstGeom>
          <a:noFill/>
          <a:ln w="9525">
            <a:noFill/>
            <a:miter lim="800000"/>
            <a:headEnd/>
            <a:tailEnd/>
          </a:ln>
          <a:effectLst/>
        </p:spPr>
        <p:txBody>
          <a:bodyPr/>
          <a:lstStyle/>
          <a:p>
            <a:pPr algn="l" rtl="0">
              <a:spcBef>
                <a:spcPct val="20000"/>
              </a:spcBef>
              <a:defRPr/>
            </a:pPr>
            <a:r>
              <a:rPr lang="en-US" sz="2400" b="1" u="sng" dirty="0">
                <a:solidFill>
                  <a:schemeClr val="accent5">
                    <a:lumMod val="25000"/>
                  </a:schemeClr>
                </a:solidFill>
                <a:effectLst>
                  <a:outerShdw blurRad="38100" dist="38100" dir="2700000" algn="tl">
                    <a:srgbClr val="C0C0C0"/>
                  </a:outerShdw>
                </a:effectLst>
              </a:rPr>
              <a:t>2. What are the advantages and disadvantages of the survey methods you did not use?</a:t>
            </a:r>
            <a:endParaRPr lang="en-US" sz="2400" dirty="0">
              <a:solidFill>
                <a:schemeClr val="accent5">
                  <a:lumMod val="2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500" fill="hold"/>
                                        <p:tgtEl>
                                          <p:spTgt spid="8194"/>
                                        </p:tgtEl>
                                        <p:attrNameLst>
                                          <p:attrName>ppt_w</p:attrName>
                                        </p:attrNameLst>
                                      </p:cBhvr>
                                      <p:tavLst>
                                        <p:tav tm="0">
                                          <p:val>
                                            <p:fltVal val="0"/>
                                          </p:val>
                                        </p:tav>
                                        <p:tav tm="100000">
                                          <p:val>
                                            <p:strVal val="#ppt_w"/>
                                          </p:val>
                                        </p:tav>
                                      </p:tavLst>
                                    </p:anim>
                                    <p:anim calcmode="lin" valueType="num">
                                      <p:cBhvr>
                                        <p:cTn id="8" dur="500" fill="hold"/>
                                        <p:tgtEl>
                                          <p:spTgt spid="8194"/>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8195"/>
                                        </p:tgtEl>
                                        <p:attrNameLst>
                                          <p:attrName>style.visibility</p:attrName>
                                        </p:attrNameLst>
                                      </p:cBhvr>
                                      <p:to>
                                        <p:strVal val="visible"/>
                                      </p:to>
                                    </p:set>
                                    <p:animEffect transition="in" filter="fade">
                                      <p:cBhvr>
                                        <p:cTn id="12" dur="2000"/>
                                        <p:tgtEl>
                                          <p:spTgt spid="8195"/>
                                        </p:tgtEl>
                                      </p:cBhvr>
                                    </p:animEffect>
                                  </p:childTnLst>
                                </p:cTn>
                              </p:par>
                            </p:childTnLst>
                          </p:cTn>
                        </p:par>
                        <p:par>
                          <p:cTn id="13" fill="hold" nodeType="afterGroup">
                            <p:stCondLst>
                              <p:cond delay="2500"/>
                            </p:stCondLst>
                            <p:childTnLst>
                              <p:par>
                                <p:cTn id="14" presetID="10" presetClass="entr" presetSubtype="0" fill="hold" grpId="0" nodeType="afterEffect">
                                  <p:stCondLst>
                                    <p:cond delay="0"/>
                                  </p:stCondLst>
                                  <p:childTnLst>
                                    <p:set>
                                      <p:cBhvr>
                                        <p:cTn id="15" dur="1" fill="hold">
                                          <p:stCondLst>
                                            <p:cond delay="0"/>
                                          </p:stCondLst>
                                        </p:cTn>
                                        <p:tgtEl>
                                          <p:spTgt spid="8197"/>
                                        </p:tgtEl>
                                        <p:attrNameLst>
                                          <p:attrName>style.visibility</p:attrName>
                                        </p:attrNameLst>
                                      </p:cBhvr>
                                      <p:to>
                                        <p:strVal val="visible"/>
                                      </p:to>
                                    </p:set>
                                    <p:animEffect transition="in" filter="fade">
                                      <p:cBhvr>
                                        <p:cTn id="16" dur="2000"/>
                                        <p:tgtEl>
                                          <p:spTgt spid="819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8196">
                                            <p:txEl>
                                              <p:pRg st="0" end="0"/>
                                            </p:txEl>
                                          </p:spTgt>
                                        </p:tgtEl>
                                        <p:attrNameLst>
                                          <p:attrName>style.visibility</p:attrName>
                                        </p:attrNameLst>
                                      </p:cBhvr>
                                      <p:to>
                                        <p:strVal val="visible"/>
                                      </p:to>
                                    </p:set>
                                    <p:animScale>
                                      <p:cBhvr>
                                        <p:cTn id="21" dur="1000" decel="50000" fill="hold">
                                          <p:stCondLst>
                                            <p:cond delay="0"/>
                                          </p:stCondLst>
                                        </p:cTn>
                                        <p:tgtEl>
                                          <p:spTgt spid="8196">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8196">
                                            <p:txEl>
                                              <p:pRg st="0" end="0"/>
                                            </p:txEl>
                                          </p:spTgt>
                                        </p:tgtEl>
                                        <p:attrNameLst>
                                          <p:attrName>ppt_x</p:attrName>
                                          <p:attrName>ppt_y</p:attrName>
                                        </p:attrNameLst>
                                      </p:cBhvr>
                                    </p:animMotion>
                                    <p:animEffect transition="in" filter="fade">
                                      <p:cBhvr>
                                        <p:cTn id="23" dur="1000"/>
                                        <p:tgtEl>
                                          <p:spTgt spid="8196">
                                            <p:txEl>
                                              <p:pRg st="0" end="0"/>
                                            </p:txEl>
                                          </p:spTgt>
                                        </p:tgtEl>
                                      </p:cBhvr>
                                    </p:animEffect>
                                  </p:childTnLst>
                                </p:cTn>
                              </p:par>
                            </p:childTnLst>
                          </p:cTn>
                        </p:par>
                        <p:par>
                          <p:cTn id="24" fill="hold" nodeType="afterGroup">
                            <p:stCondLst>
                              <p:cond delay="1000"/>
                            </p:stCondLst>
                            <p:childTnLst>
                              <p:par>
                                <p:cTn id="25" presetID="10" presetClass="entr" presetSubtype="0" fill="hold" grpId="0" nodeType="afterEffect">
                                  <p:stCondLst>
                                    <p:cond delay="0"/>
                                  </p:stCondLst>
                                  <p:childTnLst>
                                    <p:set>
                                      <p:cBhvr>
                                        <p:cTn id="26" dur="1" fill="hold">
                                          <p:stCondLst>
                                            <p:cond delay="0"/>
                                          </p:stCondLst>
                                        </p:cTn>
                                        <p:tgtEl>
                                          <p:spTgt spid="8201"/>
                                        </p:tgtEl>
                                        <p:attrNameLst>
                                          <p:attrName>style.visibility</p:attrName>
                                        </p:attrNameLst>
                                      </p:cBhvr>
                                      <p:to>
                                        <p:strVal val="visible"/>
                                      </p:to>
                                    </p:set>
                                    <p:animEffect transition="in" filter="fade">
                                      <p:cBhvr>
                                        <p:cTn id="27" dur="2000"/>
                                        <p:tgtEl>
                                          <p:spTgt spid="820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2" presetClass="entr" presetSubtype="0" fill="hold" grpId="0" nodeType="clickEffect">
                                  <p:stCondLst>
                                    <p:cond delay="0"/>
                                  </p:stCondLst>
                                  <p:childTnLst>
                                    <p:set>
                                      <p:cBhvr>
                                        <p:cTn id="31" dur="1" fill="hold">
                                          <p:stCondLst>
                                            <p:cond delay="0"/>
                                          </p:stCondLst>
                                        </p:cTn>
                                        <p:tgtEl>
                                          <p:spTgt spid="8200">
                                            <p:txEl>
                                              <p:pRg st="0" end="0"/>
                                            </p:txEl>
                                          </p:spTgt>
                                        </p:tgtEl>
                                        <p:attrNameLst>
                                          <p:attrName>style.visibility</p:attrName>
                                        </p:attrNameLst>
                                      </p:cBhvr>
                                      <p:to>
                                        <p:strVal val="visible"/>
                                      </p:to>
                                    </p:set>
                                    <p:animScale>
                                      <p:cBhvr>
                                        <p:cTn id="32" dur="1000" decel="50000" fill="hold">
                                          <p:stCondLst>
                                            <p:cond delay="0"/>
                                          </p:stCondLst>
                                        </p:cTn>
                                        <p:tgtEl>
                                          <p:spTgt spid="8200">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3" dur="1000" decel="50000" fill="hold">
                                          <p:stCondLst>
                                            <p:cond delay="0"/>
                                          </p:stCondLst>
                                        </p:cTn>
                                        <p:tgtEl>
                                          <p:spTgt spid="8200">
                                            <p:txEl>
                                              <p:pRg st="0" end="0"/>
                                            </p:txEl>
                                          </p:spTgt>
                                        </p:tgtEl>
                                        <p:attrNameLst>
                                          <p:attrName>ppt_x</p:attrName>
                                          <p:attrName>ppt_y</p:attrName>
                                        </p:attrNameLst>
                                      </p:cBhvr>
                                    </p:animMotion>
                                    <p:animEffect transition="in" filter="fade">
                                      <p:cBhvr>
                                        <p:cTn id="34" dur="1000"/>
                                        <p:tgtEl>
                                          <p:spTgt spid="82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nimBg="1"/>
      <p:bldP spid="8196" grpId="0" build="p"/>
      <p:bldP spid="8195" grpId="0"/>
      <p:bldP spid="8197" grpId="0"/>
      <p:bldP spid="8200" grpId="0" build="p"/>
      <p:bldP spid="820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304800" y="304800"/>
            <a:ext cx="8534400" cy="6172200"/>
          </a:xfrm>
          <a:prstGeom prst="rect">
            <a:avLst/>
          </a:prstGeom>
          <a:solidFill>
            <a:schemeClr val="bg1">
              <a:alpha val="67058"/>
            </a:schemeClr>
          </a:solidFill>
          <a:ln w="19050">
            <a:solidFill>
              <a:schemeClr val="accent1">
                <a:lumMod val="50000"/>
              </a:schemeClr>
            </a:solidFill>
            <a:miter lim="800000"/>
            <a:headEnd/>
            <a:tailEnd/>
          </a:ln>
        </p:spPr>
        <p:txBody>
          <a:bodyPr wrap="none" anchor="ctr"/>
          <a:lstStyle/>
          <a:p>
            <a:pPr>
              <a:defRPr/>
            </a:pPr>
            <a:endParaRPr lang="en-US" dirty="0"/>
          </a:p>
        </p:txBody>
      </p:sp>
      <p:sp>
        <p:nvSpPr>
          <p:cNvPr id="10244" name="Rectangle 4"/>
          <p:cNvSpPr>
            <a:spLocks noGrp="1" noChangeArrowheads="1"/>
          </p:cNvSpPr>
          <p:nvPr>
            <p:ph type="subTitle" idx="1"/>
          </p:nvPr>
        </p:nvSpPr>
        <p:spPr>
          <a:xfrm>
            <a:off x="381000" y="838200"/>
            <a:ext cx="8077200" cy="1524000"/>
          </a:xfrm>
        </p:spPr>
        <p:txBody>
          <a:bodyPr>
            <a:normAutofit lnSpcReduction="10000"/>
          </a:bodyPr>
          <a:lstStyle/>
          <a:p>
            <a:pPr algn="l" rtl="0" eaLnBrk="1" hangingPunct="1">
              <a:defRPr/>
            </a:pPr>
            <a:r>
              <a:rPr lang="en-US" sz="2400" dirty="0" smtClean="0">
                <a:solidFill>
                  <a:schemeClr val="accent1">
                    <a:lumMod val="50000"/>
                  </a:schemeClr>
                </a:solidFill>
              </a:rPr>
              <a:t>  I used ordinal data on a scale of 1 to 5. The scores were 1= strongly disagree, 2= disagree, 3= neutral, 4= agree, 5= strongly agree.</a:t>
            </a:r>
          </a:p>
          <a:p>
            <a:pPr eaLnBrk="1" hangingPunct="1">
              <a:defRPr/>
            </a:pPr>
            <a:endParaRPr lang="en-US" dirty="0" smtClean="0">
              <a:solidFill>
                <a:srgbClr val="993300"/>
              </a:solidFill>
            </a:endParaRPr>
          </a:p>
        </p:txBody>
      </p:sp>
      <p:sp>
        <p:nvSpPr>
          <p:cNvPr id="10245" name="Rectangle 5"/>
          <p:cNvSpPr>
            <a:spLocks noChangeArrowheads="1"/>
          </p:cNvSpPr>
          <p:nvPr/>
        </p:nvSpPr>
        <p:spPr bwMode="auto">
          <a:xfrm>
            <a:off x="457200" y="457200"/>
            <a:ext cx="7696200" cy="609600"/>
          </a:xfrm>
          <a:prstGeom prst="rect">
            <a:avLst/>
          </a:prstGeom>
          <a:noFill/>
          <a:ln w="9525">
            <a:noFill/>
            <a:miter lim="800000"/>
            <a:headEnd/>
            <a:tailEnd/>
          </a:ln>
          <a:effectLst/>
        </p:spPr>
        <p:txBody>
          <a:bodyPr/>
          <a:lstStyle/>
          <a:p>
            <a:pPr algn="l" rtl="0">
              <a:spcBef>
                <a:spcPct val="20000"/>
              </a:spcBef>
              <a:defRPr/>
            </a:pPr>
            <a:r>
              <a:rPr lang="en-US" sz="2400" b="1" u="sng" dirty="0">
                <a:solidFill>
                  <a:schemeClr val="accent5">
                    <a:lumMod val="25000"/>
                  </a:schemeClr>
                </a:solidFill>
                <a:effectLst>
                  <a:outerShdw blurRad="38100" dist="38100" dir="2700000" algn="tl">
                    <a:srgbClr val="C0C0C0"/>
                  </a:outerShdw>
                </a:effectLst>
              </a:rPr>
              <a:t>3. What type of scores did you use?</a:t>
            </a:r>
            <a:endParaRPr lang="en-US" sz="2400" dirty="0">
              <a:solidFill>
                <a:schemeClr val="accent5">
                  <a:lumMod val="25000"/>
                </a:schemeClr>
              </a:solidFill>
            </a:endParaRPr>
          </a:p>
        </p:txBody>
      </p:sp>
      <p:sp>
        <p:nvSpPr>
          <p:cNvPr id="10246" name="Rectangle 6"/>
          <p:cNvSpPr>
            <a:spLocks noChangeArrowheads="1"/>
          </p:cNvSpPr>
          <p:nvPr/>
        </p:nvSpPr>
        <p:spPr bwMode="auto">
          <a:xfrm>
            <a:off x="430213" y="3124200"/>
            <a:ext cx="8408987" cy="1524000"/>
          </a:xfrm>
          <a:prstGeom prst="rect">
            <a:avLst/>
          </a:prstGeom>
          <a:noFill/>
          <a:ln w="9525">
            <a:noFill/>
            <a:miter lim="800000"/>
            <a:headEnd/>
            <a:tailEnd/>
          </a:ln>
        </p:spPr>
        <p:txBody>
          <a:bodyPr/>
          <a:lstStyle/>
          <a:p>
            <a:pPr algn="l" rtl="0">
              <a:spcBef>
                <a:spcPct val="20000"/>
              </a:spcBef>
              <a:defRPr/>
            </a:pPr>
            <a:r>
              <a:rPr lang="en-US" sz="2400" dirty="0">
                <a:solidFill>
                  <a:schemeClr val="accent1">
                    <a:lumMod val="50000"/>
                  </a:schemeClr>
                </a:solidFill>
              </a:rPr>
              <a:t>  The random method that I use was a random dialing method.</a:t>
            </a:r>
          </a:p>
          <a:p>
            <a:pPr algn="ctr">
              <a:spcBef>
                <a:spcPct val="20000"/>
              </a:spcBef>
              <a:defRPr/>
            </a:pPr>
            <a:endParaRPr lang="en-US" sz="3200" dirty="0">
              <a:solidFill>
                <a:srgbClr val="993300"/>
              </a:solidFill>
            </a:endParaRPr>
          </a:p>
        </p:txBody>
      </p:sp>
      <p:sp>
        <p:nvSpPr>
          <p:cNvPr id="10247" name="Rectangle 7"/>
          <p:cNvSpPr>
            <a:spLocks noChangeArrowheads="1"/>
          </p:cNvSpPr>
          <p:nvPr/>
        </p:nvSpPr>
        <p:spPr bwMode="auto">
          <a:xfrm>
            <a:off x="533400" y="2362200"/>
            <a:ext cx="8305800" cy="609600"/>
          </a:xfrm>
          <a:prstGeom prst="rect">
            <a:avLst/>
          </a:prstGeom>
          <a:noFill/>
          <a:ln w="9525">
            <a:noFill/>
            <a:miter lim="800000"/>
            <a:headEnd/>
            <a:tailEnd/>
          </a:ln>
          <a:effectLst/>
        </p:spPr>
        <p:txBody>
          <a:bodyPr/>
          <a:lstStyle/>
          <a:p>
            <a:pPr algn="l" rtl="0">
              <a:spcBef>
                <a:spcPct val="20000"/>
              </a:spcBef>
              <a:defRPr/>
            </a:pPr>
            <a:r>
              <a:rPr lang="en-US" sz="2400" b="1" u="sng" dirty="0">
                <a:solidFill>
                  <a:schemeClr val="accent5">
                    <a:lumMod val="25000"/>
                  </a:schemeClr>
                </a:solidFill>
                <a:effectLst>
                  <a:outerShdw blurRad="38100" dist="38100" dir="2700000" algn="tl">
                    <a:srgbClr val="C0C0C0"/>
                  </a:outerShdw>
                </a:effectLst>
              </a:rPr>
              <a:t>4. Did you use a random method for deciding who would be in your sample?</a:t>
            </a:r>
            <a:endParaRPr lang="en-US" sz="2400" dirty="0">
              <a:solidFill>
                <a:schemeClr val="accent5">
                  <a:lumMod val="25000"/>
                </a:schemeClr>
              </a:solidFill>
            </a:endParaRPr>
          </a:p>
        </p:txBody>
      </p:sp>
      <p:sp>
        <p:nvSpPr>
          <p:cNvPr id="10248" name="Rectangle 8"/>
          <p:cNvSpPr>
            <a:spLocks noChangeArrowheads="1"/>
          </p:cNvSpPr>
          <p:nvPr/>
        </p:nvSpPr>
        <p:spPr bwMode="auto">
          <a:xfrm>
            <a:off x="457200" y="4876800"/>
            <a:ext cx="8382000" cy="1524000"/>
          </a:xfrm>
          <a:prstGeom prst="rect">
            <a:avLst/>
          </a:prstGeom>
          <a:noFill/>
          <a:ln w="9525">
            <a:noFill/>
            <a:miter lim="800000"/>
            <a:headEnd/>
            <a:tailEnd/>
          </a:ln>
        </p:spPr>
        <p:txBody>
          <a:bodyPr/>
          <a:lstStyle/>
          <a:p>
            <a:pPr algn="l" rtl="0">
              <a:spcBef>
                <a:spcPct val="20000"/>
              </a:spcBef>
              <a:defRPr/>
            </a:pPr>
            <a:r>
              <a:rPr lang="en-US" sz="2400" dirty="0">
                <a:solidFill>
                  <a:schemeClr val="accent1">
                    <a:lumMod val="50000"/>
                  </a:schemeClr>
                </a:solidFill>
              </a:rPr>
              <a:t> To include people from each state, I used a stratified random sample, collecting data randomly from each of the area codes are telephone exchange available.</a:t>
            </a:r>
          </a:p>
          <a:p>
            <a:pPr algn="ctr">
              <a:spcBef>
                <a:spcPct val="20000"/>
              </a:spcBef>
              <a:defRPr/>
            </a:pPr>
            <a:endParaRPr lang="en-US" sz="3200" dirty="0">
              <a:solidFill>
                <a:srgbClr val="993300"/>
              </a:solidFill>
            </a:endParaRPr>
          </a:p>
        </p:txBody>
      </p:sp>
      <p:sp>
        <p:nvSpPr>
          <p:cNvPr id="10249" name="Rectangle 9"/>
          <p:cNvSpPr>
            <a:spLocks noChangeArrowheads="1"/>
          </p:cNvSpPr>
          <p:nvPr/>
        </p:nvSpPr>
        <p:spPr bwMode="auto">
          <a:xfrm>
            <a:off x="533400" y="4114800"/>
            <a:ext cx="8305800" cy="838200"/>
          </a:xfrm>
          <a:prstGeom prst="rect">
            <a:avLst/>
          </a:prstGeom>
          <a:noFill/>
          <a:ln w="9525">
            <a:noFill/>
            <a:miter lim="800000"/>
            <a:headEnd/>
            <a:tailEnd/>
          </a:ln>
          <a:effectLst/>
        </p:spPr>
        <p:txBody>
          <a:bodyPr/>
          <a:lstStyle/>
          <a:p>
            <a:pPr algn="l" rtl="0">
              <a:spcBef>
                <a:spcPct val="20000"/>
              </a:spcBef>
              <a:defRPr/>
            </a:pPr>
            <a:r>
              <a:rPr lang="en-US" sz="2400" b="1" u="sng" dirty="0">
                <a:solidFill>
                  <a:schemeClr val="accent5">
                    <a:lumMod val="25000"/>
                  </a:schemeClr>
                </a:solidFill>
                <a:effectLst>
                  <a:outerShdw blurRad="38100" dist="38100" dir="2700000" algn="tl">
                    <a:srgbClr val="C0C0C0"/>
                  </a:outerShdw>
                </a:effectLst>
              </a:rPr>
              <a:t>5. Which of methods (stratified, systematic, cluster or convenience) did you use?</a:t>
            </a:r>
            <a:endParaRPr lang="en-US" sz="2400" dirty="0">
              <a:solidFill>
                <a:schemeClr val="accent5">
                  <a:lumMod val="2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500" fill="hold"/>
                                        <p:tgtEl>
                                          <p:spTgt spid="10242"/>
                                        </p:tgtEl>
                                        <p:attrNameLst>
                                          <p:attrName>ppt_w</p:attrName>
                                        </p:attrNameLst>
                                      </p:cBhvr>
                                      <p:tavLst>
                                        <p:tav tm="0">
                                          <p:val>
                                            <p:fltVal val="0"/>
                                          </p:val>
                                        </p:tav>
                                        <p:tav tm="100000">
                                          <p:val>
                                            <p:strVal val="#ppt_w"/>
                                          </p:val>
                                        </p:tav>
                                      </p:tavLst>
                                    </p:anim>
                                    <p:anim calcmode="lin" valueType="num">
                                      <p:cBhvr>
                                        <p:cTn id="8" dur="500" fill="hold"/>
                                        <p:tgtEl>
                                          <p:spTgt spid="10242"/>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10245"/>
                                        </p:tgtEl>
                                        <p:attrNameLst>
                                          <p:attrName>style.visibility</p:attrName>
                                        </p:attrNameLst>
                                      </p:cBhvr>
                                      <p:to>
                                        <p:strVal val="visible"/>
                                      </p:to>
                                    </p:set>
                                    <p:animEffect transition="in" filter="fade">
                                      <p:cBhvr>
                                        <p:cTn id="12" dur="2000"/>
                                        <p:tgtEl>
                                          <p:spTgt spid="1024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2" presetClass="entr" presetSubtype="0" fill="hold" grpId="0" nodeType="clickEffect">
                                  <p:stCondLst>
                                    <p:cond delay="0"/>
                                  </p:stCondLst>
                                  <p:childTnLst>
                                    <p:set>
                                      <p:cBhvr>
                                        <p:cTn id="16" dur="1" fill="hold">
                                          <p:stCondLst>
                                            <p:cond delay="0"/>
                                          </p:stCondLst>
                                        </p:cTn>
                                        <p:tgtEl>
                                          <p:spTgt spid="10244">
                                            <p:txEl>
                                              <p:pRg st="0" end="0"/>
                                            </p:txEl>
                                          </p:spTgt>
                                        </p:tgtEl>
                                        <p:attrNameLst>
                                          <p:attrName>style.visibility</p:attrName>
                                        </p:attrNameLst>
                                      </p:cBhvr>
                                      <p:to>
                                        <p:strVal val="visible"/>
                                      </p:to>
                                    </p:set>
                                    <p:animScale>
                                      <p:cBhvr>
                                        <p:cTn id="17" dur="1000" decel="50000" fill="hold">
                                          <p:stCondLst>
                                            <p:cond delay="0"/>
                                          </p:stCondLst>
                                        </p:cTn>
                                        <p:tgtEl>
                                          <p:spTgt spid="10244">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10244">
                                            <p:txEl>
                                              <p:pRg st="0" end="0"/>
                                            </p:txEl>
                                          </p:spTgt>
                                        </p:tgtEl>
                                        <p:attrNameLst>
                                          <p:attrName>ppt_x</p:attrName>
                                          <p:attrName>ppt_y</p:attrName>
                                        </p:attrNameLst>
                                      </p:cBhvr>
                                    </p:animMotion>
                                    <p:animEffect transition="in" filter="fade">
                                      <p:cBhvr>
                                        <p:cTn id="19" dur="1000"/>
                                        <p:tgtEl>
                                          <p:spTgt spid="10244">
                                            <p:txEl>
                                              <p:pRg st="0" end="0"/>
                                            </p:txEl>
                                          </p:spTgt>
                                        </p:tgtEl>
                                      </p:cBhvr>
                                    </p:animEffect>
                                  </p:childTnLst>
                                </p:cTn>
                              </p:par>
                            </p:childTnLst>
                          </p:cTn>
                        </p:par>
                        <p:par>
                          <p:cTn id="20" fill="hold" nodeType="afterGroup">
                            <p:stCondLst>
                              <p:cond delay="1000"/>
                            </p:stCondLst>
                            <p:childTnLst>
                              <p:par>
                                <p:cTn id="21" presetID="10" presetClass="entr" presetSubtype="0" fill="hold" grpId="0" nodeType="afterEffect">
                                  <p:stCondLst>
                                    <p:cond delay="0"/>
                                  </p:stCondLst>
                                  <p:childTnLst>
                                    <p:set>
                                      <p:cBhvr>
                                        <p:cTn id="22" dur="1" fill="hold">
                                          <p:stCondLst>
                                            <p:cond delay="0"/>
                                          </p:stCondLst>
                                        </p:cTn>
                                        <p:tgtEl>
                                          <p:spTgt spid="10247"/>
                                        </p:tgtEl>
                                        <p:attrNameLst>
                                          <p:attrName>style.visibility</p:attrName>
                                        </p:attrNameLst>
                                      </p:cBhvr>
                                      <p:to>
                                        <p:strVal val="visible"/>
                                      </p:to>
                                    </p:set>
                                    <p:animEffect transition="in" filter="fade">
                                      <p:cBhvr>
                                        <p:cTn id="23" dur="2000"/>
                                        <p:tgtEl>
                                          <p:spTgt spid="10247"/>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10246">
                                            <p:txEl>
                                              <p:pRg st="0" end="0"/>
                                            </p:txEl>
                                          </p:spTgt>
                                        </p:tgtEl>
                                        <p:attrNameLst>
                                          <p:attrName>style.visibility</p:attrName>
                                        </p:attrNameLst>
                                      </p:cBhvr>
                                      <p:to>
                                        <p:strVal val="visible"/>
                                      </p:to>
                                    </p:set>
                                    <p:animScale>
                                      <p:cBhvr>
                                        <p:cTn id="28" dur="1000" decel="50000" fill="hold">
                                          <p:stCondLst>
                                            <p:cond delay="0"/>
                                          </p:stCondLst>
                                        </p:cTn>
                                        <p:tgtEl>
                                          <p:spTgt spid="10246">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10246">
                                            <p:txEl>
                                              <p:pRg st="0" end="0"/>
                                            </p:txEl>
                                          </p:spTgt>
                                        </p:tgtEl>
                                        <p:attrNameLst>
                                          <p:attrName>ppt_x</p:attrName>
                                          <p:attrName>ppt_y</p:attrName>
                                        </p:attrNameLst>
                                      </p:cBhvr>
                                    </p:animMotion>
                                    <p:animEffect transition="in" filter="fade">
                                      <p:cBhvr>
                                        <p:cTn id="30" dur="1000"/>
                                        <p:tgtEl>
                                          <p:spTgt spid="10246">
                                            <p:txEl>
                                              <p:pRg st="0" end="0"/>
                                            </p:txEl>
                                          </p:spTgt>
                                        </p:tgtEl>
                                      </p:cBhvr>
                                    </p:animEffect>
                                  </p:childTnLst>
                                </p:cTn>
                              </p:par>
                            </p:childTnLst>
                          </p:cTn>
                        </p:par>
                        <p:par>
                          <p:cTn id="31" fill="hold" nodeType="afterGroup">
                            <p:stCondLst>
                              <p:cond delay="1000"/>
                            </p:stCondLst>
                            <p:childTnLst>
                              <p:par>
                                <p:cTn id="32" presetID="10" presetClass="entr" presetSubtype="0" fill="hold" grpId="0" nodeType="afterEffect">
                                  <p:stCondLst>
                                    <p:cond delay="0"/>
                                  </p:stCondLst>
                                  <p:childTnLst>
                                    <p:set>
                                      <p:cBhvr>
                                        <p:cTn id="33" dur="1" fill="hold">
                                          <p:stCondLst>
                                            <p:cond delay="0"/>
                                          </p:stCondLst>
                                        </p:cTn>
                                        <p:tgtEl>
                                          <p:spTgt spid="10249"/>
                                        </p:tgtEl>
                                        <p:attrNameLst>
                                          <p:attrName>style.visibility</p:attrName>
                                        </p:attrNameLst>
                                      </p:cBhvr>
                                      <p:to>
                                        <p:strVal val="visible"/>
                                      </p:to>
                                    </p:set>
                                    <p:animEffect transition="in" filter="fade">
                                      <p:cBhvr>
                                        <p:cTn id="34" dur="2000"/>
                                        <p:tgtEl>
                                          <p:spTgt spid="10249"/>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2" presetClass="entr" presetSubtype="0" fill="hold" grpId="0" nodeType="clickEffect">
                                  <p:stCondLst>
                                    <p:cond delay="0"/>
                                  </p:stCondLst>
                                  <p:childTnLst>
                                    <p:set>
                                      <p:cBhvr>
                                        <p:cTn id="38" dur="1" fill="hold">
                                          <p:stCondLst>
                                            <p:cond delay="0"/>
                                          </p:stCondLst>
                                        </p:cTn>
                                        <p:tgtEl>
                                          <p:spTgt spid="10248">
                                            <p:txEl>
                                              <p:pRg st="0" end="0"/>
                                            </p:txEl>
                                          </p:spTgt>
                                        </p:tgtEl>
                                        <p:attrNameLst>
                                          <p:attrName>style.visibility</p:attrName>
                                        </p:attrNameLst>
                                      </p:cBhvr>
                                      <p:to>
                                        <p:strVal val="visible"/>
                                      </p:to>
                                    </p:set>
                                    <p:animScale>
                                      <p:cBhvr>
                                        <p:cTn id="39" dur="1000" decel="50000" fill="hold">
                                          <p:stCondLst>
                                            <p:cond delay="0"/>
                                          </p:stCondLst>
                                        </p:cTn>
                                        <p:tgtEl>
                                          <p:spTgt spid="10248">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0" dur="1000" decel="50000" fill="hold">
                                          <p:stCondLst>
                                            <p:cond delay="0"/>
                                          </p:stCondLst>
                                        </p:cTn>
                                        <p:tgtEl>
                                          <p:spTgt spid="10248">
                                            <p:txEl>
                                              <p:pRg st="0" end="0"/>
                                            </p:txEl>
                                          </p:spTgt>
                                        </p:tgtEl>
                                        <p:attrNameLst>
                                          <p:attrName>ppt_x</p:attrName>
                                          <p:attrName>ppt_y</p:attrName>
                                        </p:attrNameLst>
                                      </p:cBhvr>
                                    </p:animMotion>
                                    <p:animEffect transition="in" filter="fade">
                                      <p:cBhvr>
                                        <p:cTn id="41" dur="1000"/>
                                        <p:tgtEl>
                                          <p:spTgt spid="1024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nimBg="1"/>
      <p:bldP spid="10244" grpId="0" build="p"/>
      <p:bldP spid="10245" grpId="0"/>
      <p:bldP spid="10246" grpId="0" build="p"/>
      <p:bldP spid="10247" grpId="0"/>
      <p:bldP spid="10248" grpId="0" build="p"/>
      <p:bldP spid="1024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304800" y="304800"/>
            <a:ext cx="8534400" cy="6172200"/>
          </a:xfrm>
          <a:prstGeom prst="rect">
            <a:avLst/>
          </a:prstGeom>
          <a:solidFill>
            <a:schemeClr val="bg1">
              <a:alpha val="67058"/>
            </a:schemeClr>
          </a:solidFill>
          <a:ln w="19050">
            <a:solidFill>
              <a:schemeClr val="accent1">
                <a:lumMod val="50000"/>
              </a:schemeClr>
            </a:solidFill>
            <a:miter lim="800000"/>
            <a:headEnd/>
            <a:tailEnd/>
          </a:ln>
        </p:spPr>
        <p:txBody>
          <a:bodyPr wrap="none" anchor="ctr"/>
          <a:lstStyle/>
          <a:p>
            <a:pPr>
              <a:defRPr/>
            </a:pPr>
            <a:endParaRPr lang="en-US"/>
          </a:p>
        </p:txBody>
      </p:sp>
      <p:sp>
        <p:nvSpPr>
          <p:cNvPr id="8196" name="Rectangle 4"/>
          <p:cNvSpPr>
            <a:spLocks noGrp="1" noChangeArrowheads="1"/>
          </p:cNvSpPr>
          <p:nvPr>
            <p:ph type="subTitle" idx="1"/>
          </p:nvPr>
        </p:nvSpPr>
        <p:spPr>
          <a:xfrm>
            <a:off x="381000" y="1524000"/>
            <a:ext cx="8458200" cy="1066800"/>
          </a:xfrm>
        </p:spPr>
        <p:txBody>
          <a:bodyPr>
            <a:normAutofit fontScale="92500" lnSpcReduction="10000"/>
          </a:bodyPr>
          <a:lstStyle/>
          <a:p>
            <a:pPr algn="l" rtl="0" eaLnBrk="1" hangingPunct="1">
              <a:defRPr/>
            </a:pPr>
            <a:r>
              <a:rPr lang="en-US" sz="2400" dirty="0" smtClean="0">
                <a:solidFill>
                  <a:srgbClr val="009900"/>
                </a:solidFill>
              </a:rPr>
              <a:t> </a:t>
            </a:r>
            <a:r>
              <a:rPr lang="en-US" sz="2400" dirty="0" smtClean="0">
                <a:solidFill>
                  <a:schemeClr val="accent1">
                    <a:lumMod val="50000"/>
                  </a:schemeClr>
                </a:solidFill>
              </a:rPr>
              <a:t>This method allowed me to make sure that I had representation from each area of the united state.</a:t>
            </a:r>
          </a:p>
          <a:p>
            <a:pPr eaLnBrk="1" hangingPunct="1">
              <a:defRPr/>
            </a:pPr>
            <a:endParaRPr lang="en-US" sz="2400" dirty="0" smtClean="0">
              <a:solidFill>
                <a:srgbClr val="993300"/>
              </a:solidFill>
            </a:endParaRPr>
          </a:p>
        </p:txBody>
      </p:sp>
      <p:sp>
        <p:nvSpPr>
          <p:cNvPr id="8197" name="Rectangle 5"/>
          <p:cNvSpPr>
            <a:spLocks noChangeArrowheads="1"/>
          </p:cNvSpPr>
          <p:nvPr/>
        </p:nvSpPr>
        <p:spPr bwMode="auto">
          <a:xfrm>
            <a:off x="457200" y="762000"/>
            <a:ext cx="8382000" cy="609600"/>
          </a:xfrm>
          <a:prstGeom prst="rect">
            <a:avLst/>
          </a:prstGeom>
          <a:noFill/>
          <a:ln w="9525">
            <a:noFill/>
            <a:miter lim="800000"/>
            <a:headEnd/>
            <a:tailEnd/>
          </a:ln>
          <a:effectLst/>
        </p:spPr>
        <p:txBody>
          <a:bodyPr/>
          <a:lstStyle/>
          <a:p>
            <a:pPr algn="l" rtl="0">
              <a:spcBef>
                <a:spcPct val="20000"/>
              </a:spcBef>
              <a:defRPr/>
            </a:pPr>
            <a:r>
              <a:rPr lang="en-US" sz="2400" b="1" u="sng" dirty="0">
                <a:solidFill>
                  <a:schemeClr val="accent5">
                    <a:lumMod val="25000"/>
                  </a:schemeClr>
                </a:solidFill>
                <a:effectLst>
                  <a:outerShdw blurRad="38100" dist="38100" dir="2700000" algn="tl">
                    <a:srgbClr val="C0C0C0"/>
                  </a:outerShdw>
                </a:effectLst>
              </a:rPr>
              <a:t>6. Why was the method more appropriate for this type of data collection?</a:t>
            </a:r>
            <a:endParaRPr lang="en-US" sz="2400" dirty="0">
              <a:solidFill>
                <a:schemeClr val="accent5">
                  <a:lumMod val="25000"/>
                </a:schemeClr>
              </a:solidFill>
            </a:endParaRPr>
          </a:p>
        </p:txBody>
      </p:sp>
      <p:sp>
        <p:nvSpPr>
          <p:cNvPr id="8200" name="Rectangle 8"/>
          <p:cNvSpPr>
            <a:spLocks noChangeArrowheads="1"/>
          </p:cNvSpPr>
          <p:nvPr/>
        </p:nvSpPr>
        <p:spPr bwMode="auto">
          <a:xfrm>
            <a:off x="457200" y="3948113"/>
            <a:ext cx="8382000" cy="2133600"/>
          </a:xfrm>
          <a:prstGeom prst="rect">
            <a:avLst/>
          </a:prstGeom>
          <a:noFill/>
          <a:ln w="9525">
            <a:noFill/>
            <a:miter lim="800000"/>
            <a:headEnd/>
            <a:tailEnd/>
          </a:ln>
        </p:spPr>
        <p:txBody>
          <a:bodyPr/>
          <a:lstStyle/>
          <a:p>
            <a:pPr algn="l" rtl="0">
              <a:spcBef>
                <a:spcPct val="20000"/>
              </a:spcBef>
              <a:defRPr/>
            </a:pPr>
            <a:r>
              <a:rPr lang="en-US" sz="2400" dirty="0">
                <a:solidFill>
                  <a:schemeClr val="accent1">
                    <a:lumMod val="50000"/>
                  </a:schemeClr>
                </a:solidFill>
              </a:rPr>
              <a:t> Convenience samples may not be representative of the population, and convenience sample of adolescents would probably differ greatly from the general population with regard to the influence of American culture on illegal drug use.</a:t>
            </a:r>
          </a:p>
          <a:p>
            <a:pPr algn="ctr">
              <a:spcBef>
                <a:spcPct val="20000"/>
              </a:spcBef>
              <a:defRPr/>
            </a:pPr>
            <a:endParaRPr lang="en-US" sz="3200" dirty="0">
              <a:solidFill>
                <a:srgbClr val="993300"/>
              </a:solidFill>
            </a:endParaRPr>
          </a:p>
        </p:txBody>
      </p:sp>
      <p:sp>
        <p:nvSpPr>
          <p:cNvPr id="8201" name="Rectangle 9"/>
          <p:cNvSpPr>
            <a:spLocks noChangeArrowheads="1"/>
          </p:cNvSpPr>
          <p:nvPr/>
        </p:nvSpPr>
        <p:spPr bwMode="auto">
          <a:xfrm>
            <a:off x="533400" y="2819400"/>
            <a:ext cx="8305800" cy="1219200"/>
          </a:xfrm>
          <a:prstGeom prst="rect">
            <a:avLst/>
          </a:prstGeom>
          <a:noFill/>
          <a:ln w="9525">
            <a:noFill/>
            <a:miter lim="800000"/>
            <a:headEnd/>
            <a:tailEnd/>
          </a:ln>
          <a:effectLst/>
        </p:spPr>
        <p:txBody>
          <a:bodyPr/>
          <a:lstStyle/>
          <a:p>
            <a:pPr algn="l" rtl="0">
              <a:spcBef>
                <a:spcPct val="20000"/>
              </a:spcBef>
              <a:defRPr/>
            </a:pPr>
            <a:r>
              <a:rPr lang="en-US" sz="2400" b="1" u="sng" dirty="0">
                <a:solidFill>
                  <a:schemeClr val="accent5">
                    <a:lumMod val="25000"/>
                  </a:schemeClr>
                </a:solidFill>
                <a:effectLst>
                  <a:outerShdw blurRad="38100" dist="38100" dir="2700000" algn="tl">
                    <a:srgbClr val="C0C0C0"/>
                  </a:outerShdw>
                </a:effectLst>
              </a:rPr>
              <a:t>7. If a convenience sample were obtained, consisting of only adolescence, how would the results of the study be affected?</a:t>
            </a:r>
            <a:endParaRPr lang="en-US" sz="2400" dirty="0">
              <a:solidFill>
                <a:schemeClr val="accent5">
                  <a:lumMod val="2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500" fill="hold"/>
                                        <p:tgtEl>
                                          <p:spTgt spid="8194"/>
                                        </p:tgtEl>
                                        <p:attrNameLst>
                                          <p:attrName>ppt_w</p:attrName>
                                        </p:attrNameLst>
                                      </p:cBhvr>
                                      <p:tavLst>
                                        <p:tav tm="0">
                                          <p:val>
                                            <p:fltVal val="0"/>
                                          </p:val>
                                        </p:tav>
                                        <p:tav tm="100000">
                                          <p:val>
                                            <p:strVal val="#ppt_w"/>
                                          </p:val>
                                        </p:tav>
                                      </p:tavLst>
                                    </p:anim>
                                    <p:anim calcmode="lin" valueType="num">
                                      <p:cBhvr>
                                        <p:cTn id="8" dur="500" fill="hold"/>
                                        <p:tgtEl>
                                          <p:spTgt spid="8194"/>
                                        </p:tgtEl>
                                        <p:attrNameLst>
                                          <p:attrName>ppt_h</p:attrName>
                                        </p:attrNameLst>
                                      </p:cBhvr>
                                      <p:tavLst>
                                        <p:tav tm="0">
                                          <p:val>
                                            <p:strVal val="#ppt_h"/>
                                          </p:val>
                                        </p:tav>
                                        <p:tav tm="100000">
                                          <p:val>
                                            <p:strVal val="#ppt_h"/>
                                          </p:val>
                                        </p:tav>
                                      </p:tavLst>
                                    </p:anim>
                                  </p:childTnLst>
                                </p:cTn>
                              </p:par>
                            </p:childTnLst>
                          </p:cTn>
                        </p:par>
                        <p:par>
                          <p:cTn id="9" fill="hold" nodeType="afterGroup">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8197"/>
                                        </p:tgtEl>
                                        <p:attrNameLst>
                                          <p:attrName>style.visibility</p:attrName>
                                        </p:attrNameLst>
                                      </p:cBhvr>
                                      <p:to>
                                        <p:strVal val="visible"/>
                                      </p:to>
                                    </p:set>
                                    <p:animEffect transition="in" filter="fade">
                                      <p:cBhvr>
                                        <p:cTn id="12" dur="2000"/>
                                        <p:tgtEl>
                                          <p:spTgt spid="819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2" presetClass="entr" presetSubtype="0" fill="hold" grpId="0" nodeType="clickEffect">
                                  <p:stCondLst>
                                    <p:cond delay="0"/>
                                  </p:stCondLst>
                                  <p:childTnLst>
                                    <p:set>
                                      <p:cBhvr>
                                        <p:cTn id="16" dur="1" fill="hold">
                                          <p:stCondLst>
                                            <p:cond delay="0"/>
                                          </p:stCondLst>
                                        </p:cTn>
                                        <p:tgtEl>
                                          <p:spTgt spid="8196">
                                            <p:txEl>
                                              <p:pRg st="0" end="0"/>
                                            </p:txEl>
                                          </p:spTgt>
                                        </p:tgtEl>
                                        <p:attrNameLst>
                                          <p:attrName>style.visibility</p:attrName>
                                        </p:attrNameLst>
                                      </p:cBhvr>
                                      <p:to>
                                        <p:strVal val="visible"/>
                                      </p:to>
                                    </p:set>
                                    <p:animScale>
                                      <p:cBhvr>
                                        <p:cTn id="17" dur="1000" decel="50000" fill="hold">
                                          <p:stCondLst>
                                            <p:cond delay="0"/>
                                          </p:stCondLst>
                                        </p:cTn>
                                        <p:tgtEl>
                                          <p:spTgt spid="8196">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8196">
                                            <p:txEl>
                                              <p:pRg st="0" end="0"/>
                                            </p:txEl>
                                          </p:spTgt>
                                        </p:tgtEl>
                                        <p:attrNameLst>
                                          <p:attrName>ppt_x</p:attrName>
                                          <p:attrName>ppt_y</p:attrName>
                                        </p:attrNameLst>
                                      </p:cBhvr>
                                    </p:animMotion>
                                    <p:animEffect transition="in" filter="fade">
                                      <p:cBhvr>
                                        <p:cTn id="19" dur="1000"/>
                                        <p:tgtEl>
                                          <p:spTgt spid="8196">
                                            <p:txEl>
                                              <p:pRg st="0" end="0"/>
                                            </p:txEl>
                                          </p:spTgt>
                                        </p:tgtEl>
                                      </p:cBhvr>
                                    </p:animEffect>
                                  </p:childTnLst>
                                </p:cTn>
                              </p:par>
                            </p:childTnLst>
                          </p:cTn>
                        </p:par>
                        <p:par>
                          <p:cTn id="20" fill="hold" nodeType="afterGroup">
                            <p:stCondLst>
                              <p:cond delay="1000"/>
                            </p:stCondLst>
                            <p:childTnLst>
                              <p:par>
                                <p:cTn id="21" presetID="10" presetClass="entr" presetSubtype="0" fill="hold" grpId="0" nodeType="afterEffect">
                                  <p:stCondLst>
                                    <p:cond delay="0"/>
                                  </p:stCondLst>
                                  <p:childTnLst>
                                    <p:set>
                                      <p:cBhvr>
                                        <p:cTn id="22" dur="1" fill="hold">
                                          <p:stCondLst>
                                            <p:cond delay="0"/>
                                          </p:stCondLst>
                                        </p:cTn>
                                        <p:tgtEl>
                                          <p:spTgt spid="8201"/>
                                        </p:tgtEl>
                                        <p:attrNameLst>
                                          <p:attrName>style.visibility</p:attrName>
                                        </p:attrNameLst>
                                      </p:cBhvr>
                                      <p:to>
                                        <p:strVal val="visible"/>
                                      </p:to>
                                    </p:set>
                                    <p:animEffect transition="in" filter="fade">
                                      <p:cBhvr>
                                        <p:cTn id="23" dur="2000"/>
                                        <p:tgtEl>
                                          <p:spTgt spid="8201"/>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8200">
                                            <p:txEl>
                                              <p:pRg st="0" end="0"/>
                                            </p:txEl>
                                          </p:spTgt>
                                        </p:tgtEl>
                                        <p:attrNameLst>
                                          <p:attrName>style.visibility</p:attrName>
                                        </p:attrNameLst>
                                      </p:cBhvr>
                                      <p:to>
                                        <p:strVal val="visible"/>
                                      </p:to>
                                    </p:set>
                                    <p:animScale>
                                      <p:cBhvr>
                                        <p:cTn id="28" dur="1000" decel="50000" fill="hold">
                                          <p:stCondLst>
                                            <p:cond delay="0"/>
                                          </p:stCondLst>
                                        </p:cTn>
                                        <p:tgtEl>
                                          <p:spTgt spid="8200">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8200">
                                            <p:txEl>
                                              <p:pRg st="0" end="0"/>
                                            </p:txEl>
                                          </p:spTgt>
                                        </p:tgtEl>
                                        <p:attrNameLst>
                                          <p:attrName>ppt_x</p:attrName>
                                          <p:attrName>ppt_y</p:attrName>
                                        </p:attrNameLst>
                                      </p:cBhvr>
                                    </p:animMotion>
                                    <p:animEffect transition="in" filter="fade">
                                      <p:cBhvr>
                                        <p:cTn id="30" dur="1000"/>
                                        <p:tgtEl>
                                          <p:spTgt spid="82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nimBg="1"/>
      <p:bldP spid="8196" grpId="0" build="p"/>
      <p:bldP spid="8197" grpId="0"/>
      <p:bldP spid="8200" grpId="0" build="p"/>
      <p:bldP spid="820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chemeClr val="tx1"/>
                </a:solidFill>
              </a:rPr>
              <a:t>Page 27</a:t>
            </a:r>
            <a:endParaRPr lang="en-US" b="1" dirty="0">
              <a:solidFill>
                <a:schemeClr val="tx1"/>
              </a:solidFill>
            </a:endParaRPr>
          </a:p>
        </p:txBody>
      </p:sp>
      <p:sp>
        <p:nvSpPr>
          <p:cNvPr id="3" name="Content Placeholder 2"/>
          <p:cNvSpPr>
            <a:spLocks noGrp="1"/>
          </p:cNvSpPr>
          <p:nvPr>
            <p:ph sz="quarter" idx="1"/>
          </p:nvPr>
        </p:nvSpPr>
        <p:spPr/>
        <p:txBody>
          <a:bodyPr/>
          <a:lstStyle/>
          <a:p>
            <a:pPr>
              <a:buNone/>
            </a:pPr>
            <a:r>
              <a:rPr lang="en-US" dirty="0" smtClean="0"/>
              <a:t>Answer questions 11, 12, 13, 14, 15</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Data Collection</a:t>
            </a:r>
            <a:endParaRPr lang="en-US" b="1" dirty="0">
              <a:solidFill>
                <a:schemeClr val="tx1"/>
              </a:solidFill>
            </a:endParaRPr>
          </a:p>
        </p:txBody>
      </p:sp>
      <p:sp>
        <p:nvSpPr>
          <p:cNvPr id="3" name="Content Placeholder 2"/>
          <p:cNvSpPr>
            <a:spLocks noGrp="1"/>
          </p:cNvSpPr>
          <p:nvPr>
            <p:ph sz="quarter" idx="1"/>
          </p:nvPr>
        </p:nvSpPr>
        <p:spPr/>
        <p:txBody>
          <a:bodyPr/>
          <a:lstStyle/>
          <a:p>
            <a:pPr>
              <a:buNone/>
            </a:pPr>
            <a:r>
              <a:rPr lang="en-US" dirty="0" smtClean="0"/>
              <a:t>Data can be collected in a variety of ways. One of the most common methods is through the use of SURVEYS. Surveys can be done by using variety of methods. </a:t>
            </a:r>
          </a:p>
          <a:p>
            <a:pPr>
              <a:buNone/>
            </a:pPr>
            <a:r>
              <a:rPr lang="en-US" dirty="0" smtClean="0"/>
              <a:t>Three of the most common methods are</a:t>
            </a:r>
          </a:p>
          <a:p>
            <a:r>
              <a:rPr lang="en-US" dirty="0" smtClean="0">
                <a:solidFill>
                  <a:srgbClr val="FF0000"/>
                </a:solidFill>
              </a:rPr>
              <a:t>Telephone surveys</a:t>
            </a:r>
          </a:p>
          <a:p>
            <a:r>
              <a:rPr lang="en-US" dirty="0" smtClean="0">
                <a:solidFill>
                  <a:srgbClr val="FF0000"/>
                </a:solidFill>
              </a:rPr>
              <a:t>Mailed questionnaire</a:t>
            </a:r>
          </a:p>
          <a:p>
            <a:r>
              <a:rPr lang="en-US" dirty="0" smtClean="0">
                <a:solidFill>
                  <a:srgbClr val="FF0000"/>
                </a:solidFill>
              </a:rPr>
              <a:t>Personal interview</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381000"/>
            <a:ext cx="8503920" cy="5718048"/>
          </a:xfrm>
        </p:spPr>
        <p:txBody>
          <a:bodyPr>
            <a:normAutofit fontScale="92500"/>
          </a:bodyPr>
          <a:lstStyle/>
          <a:p>
            <a:pPr>
              <a:buNone/>
            </a:pPr>
            <a:endParaRPr lang="en-US" dirty="0" smtClean="0"/>
          </a:p>
          <a:p>
            <a:pPr>
              <a:buNone/>
            </a:pPr>
            <a:endParaRPr lang="en-US" dirty="0" smtClean="0"/>
          </a:p>
          <a:p>
            <a:pPr>
              <a:buNone/>
            </a:pPr>
            <a:r>
              <a:rPr lang="en-US" u="sng" dirty="0" smtClean="0">
                <a:solidFill>
                  <a:srgbClr val="FF0000"/>
                </a:solidFill>
              </a:rPr>
              <a:t>Telephone Survey:</a:t>
            </a:r>
          </a:p>
          <a:p>
            <a:pPr marL="0" indent="0">
              <a:buNone/>
            </a:pPr>
            <a:r>
              <a:rPr lang="en-US" sz="2400" dirty="0" smtClean="0"/>
              <a:t>Have an advantage over personal interview surveys in that they are less costly. A major drawback to telephone survey is that some people in the population might not have phones or will not answer the calls, hence not all people will have the chance to be surveyed.</a:t>
            </a:r>
          </a:p>
          <a:p>
            <a:pPr marL="0" indent="0">
              <a:buNone/>
            </a:pPr>
            <a:r>
              <a:rPr lang="en-US" u="sng" dirty="0" smtClean="0">
                <a:solidFill>
                  <a:srgbClr val="FF0000"/>
                </a:solidFill>
              </a:rPr>
              <a:t>Mailed questionnaire surveys:</a:t>
            </a:r>
          </a:p>
          <a:p>
            <a:pPr marL="0" indent="0">
              <a:buNone/>
            </a:pPr>
            <a:r>
              <a:rPr lang="en-US" sz="2400" dirty="0" smtClean="0"/>
              <a:t>Can be used to cover a wider geographic area compared to telephone surveys or personal interviews since mailed questionnaire surveys are less expensive to conduct. Also respondents can remain anonymous if hey wish. However the disadvantage includes a low number of responses and not providing the correct answer. Also people may have difficulty reading or understanding.</a:t>
            </a:r>
          </a:p>
          <a:p>
            <a:pPr marL="0" indent="0">
              <a:buNone/>
            </a:pPr>
            <a:endParaRPr lang="en-US" u="sng" dirty="0" smtClean="0">
              <a:solidFill>
                <a:srgbClr val="FF0000"/>
              </a:solidFill>
            </a:endParaRPr>
          </a:p>
          <a:p>
            <a:pPr marL="0" indent="0">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buNone/>
            </a:pPr>
            <a:r>
              <a:rPr lang="en-US" sz="2500" u="sng" dirty="0" smtClean="0">
                <a:solidFill>
                  <a:srgbClr val="FF0000"/>
                </a:solidFill>
              </a:rPr>
              <a:t>Personal Interview Surveys</a:t>
            </a:r>
            <a:r>
              <a:rPr lang="en-US" dirty="0" smtClean="0"/>
              <a:t>:</a:t>
            </a:r>
          </a:p>
          <a:p>
            <a:pPr marL="0" indent="0">
              <a:buNone/>
            </a:pPr>
            <a:r>
              <a:rPr lang="en-US" dirty="0" smtClean="0"/>
              <a:t>Have an advantage of obtaining in-dept responses to questions from the person who is interviewed. Though one disadvantage is that interviewers must be trained in asking questions and recording responses. This makes this process very costly than the other surveys methods.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Types of Sampling</a:t>
            </a:r>
            <a:endParaRPr lang="en-US" b="1" dirty="0">
              <a:solidFill>
                <a:schemeClr val="tx1"/>
              </a:solidFill>
            </a:endParaRPr>
          </a:p>
        </p:txBody>
      </p:sp>
      <p:sp>
        <p:nvSpPr>
          <p:cNvPr id="3" name="Content Placeholder 2"/>
          <p:cNvSpPr>
            <a:spLocks noGrp="1"/>
          </p:cNvSpPr>
          <p:nvPr>
            <p:ph sz="quarter" idx="1"/>
          </p:nvPr>
        </p:nvSpPr>
        <p:spPr/>
        <p:txBody>
          <a:bodyPr/>
          <a:lstStyle/>
          <a:p>
            <a:pPr marL="0" indent="0">
              <a:buNone/>
            </a:pPr>
            <a:r>
              <a:rPr lang="en-US" sz="2800" dirty="0" smtClean="0"/>
              <a:t>To give each subject in the population an equal chance of being selected, statisticians use four methods of sampling</a:t>
            </a:r>
          </a:p>
          <a:p>
            <a:pPr marL="514350" indent="-514350">
              <a:buFont typeface="+mj-lt"/>
              <a:buAutoNum type="arabicPeriod"/>
            </a:pPr>
            <a:r>
              <a:rPr lang="en-US" dirty="0" smtClean="0">
                <a:solidFill>
                  <a:srgbClr val="FF0000"/>
                </a:solidFill>
              </a:rPr>
              <a:t>Random</a:t>
            </a:r>
          </a:p>
          <a:p>
            <a:pPr marL="514350" indent="-514350">
              <a:buFont typeface="+mj-lt"/>
              <a:buAutoNum type="arabicPeriod"/>
            </a:pPr>
            <a:r>
              <a:rPr lang="en-US" dirty="0" smtClean="0">
                <a:solidFill>
                  <a:srgbClr val="FF0000"/>
                </a:solidFill>
              </a:rPr>
              <a:t>Systematic</a:t>
            </a:r>
          </a:p>
          <a:p>
            <a:pPr marL="514350" indent="-514350">
              <a:buFont typeface="+mj-lt"/>
              <a:buAutoNum type="arabicPeriod"/>
            </a:pPr>
            <a:r>
              <a:rPr lang="en-US" dirty="0" smtClean="0">
                <a:solidFill>
                  <a:srgbClr val="FF0000"/>
                </a:solidFill>
              </a:rPr>
              <a:t>Stratified</a:t>
            </a:r>
          </a:p>
          <a:p>
            <a:pPr marL="514350" indent="-514350">
              <a:buFont typeface="+mj-lt"/>
              <a:buAutoNum type="arabicPeriod"/>
            </a:pPr>
            <a:r>
              <a:rPr lang="en-US" dirty="0" smtClean="0">
                <a:solidFill>
                  <a:srgbClr val="FF0000"/>
                </a:solidFill>
              </a:rPr>
              <a:t>And Cluster sampling</a:t>
            </a:r>
            <a:endParaRPr lang="en-US"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304800" y="304800"/>
            <a:ext cx="8534400" cy="6172200"/>
          </a:xfrm>
          <a:prstGeom prst="rect">
            <a:avLst/>
          </a:prstGeom>
          <a:solidFill>
            <a:schemeClr val="bg1">
              <a:alpha val="67058"/>
            </a:schemeClr>
          </a:solidFill>
          <a:ln w="19050">
            <a:solidFill>
              <a:schemeClr val="accent1">
                <a:lumMod val="50000"/>
              </a:schemeClr>
            </a:solidFill>
            <a:miter lim="800000"/>
            <a:headEnd/>
            <a:tailEnd/>
          </a:ln>
        </p:spPr>
        <p:txBody>
          <a:bodyPr wrap="none" anchor="ctr"/>
          <a:lstStyle/>
          <a:p>
            <a:pPr>
              <a:defRPr/>
            </a:pPr>
            <a:endParaRPr lang="en-US"/>
          </a:p>
        </p:txBody>
      </p:sp>
      <p:sp>
        <p:nvSpPr>
          <p:cNvPr id="23555" name="Rectangle 2"/>
          <p:cNvSpPr>
            <a:spLocks noChangeArrowheads="1"/>
          </p:cNvSpPr>
          <p:nvPr/>
        </p:nvSpPr>
        <p:spPr bwMode="auto">
          <a:xfrm>
            <a:off x="544513" y="330200"/>
            <a:ext cx="8337550" cy="1198563"/>
          </a:xfrm>
          <a:prstGeom prst="rect">
            <a:avLst/>
          </a:prstGeom>
          <a:noFill/>
          <a:ln w="12700">
            <a:noFill/>
            <a:miter lim="800000"/>
            <a:headEnd/>
            <a:tailEnd/>
          </a:ln>
        </p:spPr>
        <p:txBody>
          <a:bodyPr lIns="90488" tIns="44450" rIns="90488" bIns="44450">
            <a:spAutoFit/>
          </a:bodyPr>
          <a:lstStyle/>
          <a:p>
            <a:pPr algn="l"/>
            <a:r>
              <a:rPr lang="en-US" sz="4000" b="1">
                <a:solidFill>
                  <a:schemeClr val="hlink"/>
                </a:solidFill>
              </a:rPr>
              <a:t>Random Sampling </a:t>
            </a:r>
            <a:r>
              <a:rPr lang="en-US" sz="4000">
                <a:solidFill>
                  <a:schemeClr val="tx2"/>
                </a:solidFill>
              </a:rPr>
              <a:t>- </a:t>
            </a:r>
            <a:r>
              <a:rPr lang="en-US" sz="2800" b="1"/>
              <a:t>selection so that each has an </a:t>
            </a:r>
            <a:r>
              <a:rPr lang="en-US" sz="3200">
                <a:solidFill>
                  <a:schemeClr val="hlink"/>
                </a:solidFill>
              </a:rPr>
              <a:t>equal</a:t>
            </a:r>
            <a:r>
              <a:rPr lang="en-US" sz="2800" b="1"/>
              <a:t> </a:t>
            </a:r>
            <a:r>
              <a:rPr lang="en-US" sz="2800">
                <a:solidFill>
                  <a:schemeClr val="hlink"/>
                </a:solidFill>
              </a:rPr>
              <a:t>chance</a:t>
            </a:r>
            <a:r>
              <a:rPr lang="en-US" sz="2800" b="1"/>
              <a:t> of being selected</a:t>
            </a:r>
          </a:p>
        </p:txBody>
      </p:sp>
      <p:pic>
        <p:nvPicPr>
          <p:cNvPr id="23556" name="Picture 3"/>
          <p:cNvPicPr>
            <a:picLocks noChangeArrowheads="1"/>
          </p:cNvPicPr>
          <p:nvPr/>
        </p:nvPicPr>
        <p:blipFill>
          <a:blip r:embed="rId3" cstate="print"/>
          <a:srcRect/>
          <a:stretch>
            <a:fillRect/>
          </a:stretch>
        </p:blipFill>
        <p:spPr bwMode="auto">
          <a:xfrm>
            <a:off x="361950" y="1847850"/>
            <a:ext cx="7924800" cy="4419600"/>
          </a:xfrm>
          <a:prstGeom prst="rect">
            <a:avLst/>
          </a:prstGeom>
          <a:noFill/>
          <a:ln w="12700">
            <a:noFill/>
            <a:miter lim="800000"/>
            <a:headEnd/>
            <a:tailEnd/>
          </a:ln>
        </p:spPr>
      </p:pic>
    </p:spTree>
  </p:cSld>
  <p:clrMapOvr>
    <a:masterClrMapping/>
  </p:clrMapOvr>
  <p:transition spd="slow">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5"/>
          <p:cNvSpPr>
            <a:spLocks noChangeArrowheads="1"/>
          </p:cNvSpPr>
          <p:nvPr/>
        </p:nvSpPr>
        <p:spPr bwMode="auto">
          <a:xfrm>
            <a:off x="304800" y="304800"/>
            <a:ext cx="8534400" cy="6172200"/>
          </a:xfrm>
          <a:prstGeom prst="rect">
            <a:avLst/>
          </a:prstGeom>
          <a:solidFill>
            <a:schemeClr val="bg1">
              <a:alpha val="67058"/>
            </a:schemeClr>
          </a:solidFill>
          <a:ln w="19050">
            <a:solidFill>
              <a:schemeClr val="accent1">
                <a:lumMod val="50000"/>
              </a:schemeClr>
            </a:solidFill>
            <a:miter lim="800000"/>
            <a:headEnd/>
            <a:tailEnd/>
          </a:ln>
        </p:spPr>
        <p:txBody>
          <a:bodyPr wrap="none" anchor="ctr"/>
          <a:lstStyle/>
          <a:p>
            <a:pPr>
              <a:defRPr/>
            </a:pPr>
            <a:endParaRPr lang="en-US"/>
          </a:p>
        </p:txBody>
      </p:sp>
      <p:grpSp>
        <p:nvGrpSpPr>
          <p:cNvPr id="2" name="Group 45"/>
          <p:cNvGrpSpPr>
            <a:grpSpLocks/>
          </p:cNvGrpSpPr>
          <p:nvPr/>
        </p:nvGrpSpPr>
        <p:grpSpPr bwMode="auto">
          <a:xfrm>
            <a:off x="431800" y="2438400"/>
            <a:ext cx="7810500" cy="2584450"/>
            <a:chOff x="272" y="1536"/>
            <a:chExt cx="4920" cy="1628"/>
          </a:xfrm>
        </p:grpSpPr>
        <p:grpSp>
          <p:nvGrpSpPr>
            <p:cNvPr id="3" name="Group 5"/>
            <p:cNvGrpSpPr>
              <a:grpSpLocks/>
            </p:cNvGrpSpPr>
            <p:nvPr/>
          </p:nvGrpSpPr>
          <p:grpSpPr bwMode="auto">
            <a:xfrm>
              <a:off x="773" y="2020"/>
              <a:ext cx="410" cy="1144"/>
              <a:chOff x="773" y="2020"/>
              <a:chExt cx="410" cy="1144"/>
            </a:xfrm>
          </p:grpSpPr>
          <p:sp>
            <p:nvSpPr>
              <p:cNvPr id="24621" name="AutoShape 2"/>
              <p:cNvSpPr>
                <a:spLocks noChangeArrowheads="1"/>
              </p:cNvSpPr>
              <p:nvPr/>
            </p:nvSpPr>
            <p:spPr bwMode="auto">
              <a:xfrm>
                <a:off x="773" y="2197"/>
                <a:ext cx="410" cy="535"/>
              </a:xfrm>
              <a:prstGeom prst="roundRect">
                <a:avLst>
                  <a:gd name="adj" fmla="val 12495"/>
                </a:avLst>
              </a:prstGeom>
              <a:solidFill>
                <a:srgbClr val="474747"/>
              </a:solidFill>
              <a:ln w="12700">
                <a:solidFill>
                  <a:srgbClr val="474747"/>
                </a:solidFill>
                <a:round/>
                <a:headEnd/>
                <a:tailEnd/>
              </a:ln>
            </p:spPr>
            <p:txBody>
              <a:bodyPr wrap="none" anchor="ctr"/>
              <a:lstStyle/>
              <a:p>
                <a:endParaRPr lang="en-US"/>
              </a:p>
            </p:txBody>
          </p:sp>
          <p:sp>
            <p:nvSpPr>
              <p:cNvPr id="24622" name="Oval 3"/>
              <p:cNvSpPr>
                <a:spLocks noChangeArrowheads="1"/>
              </p:cNvSpPr>
              <p:nvPr/>
            </p:nvSpPr>
            <p:spPr bwMode="auto">
              <a:xfrm>
                <a:off x="878" y="2020"/>
                <a:ext cx="200" cy="169"/>
              </a:xfrm>
              <a:prstGeom prst="ellipse">
                <a:avLst/>
              </a:prstGeom>
              <a:solidFill>
                <a:srgbClr val="474747"/>
              </a:solidFill>
              <a:ln w="12700">
                <a:solidFill>
                  <a:srgbClr val="474747"/>
                </a:solidFill>
                <a:round/>
                <a:headEnd/>
                <a:tailEnd/>
              </a:ln>
            </p:spPr>
            <p:txBody>
              <a:bodyPr wrap="none" anchor="ctr"/>
              <a:lstStyle/>
              <a:p>
                <a:endParaRPr lang="en-US"/>
              </a:p>
            </p:txBody>
          </p:sp>
          <p:sp>
            <p:nvSpPr>
              <p:cNvPr id="24623" name="Rectangle 4"/>
              <p:cNvSpPr>
                <a:spLocks noChangeArrowheads="1"/>
              </p:cNvSpPr>
              <p:nvPr/>
            </p:nvSpPr>
            <p:spPr bwMode="auto">
              <a:xfrm>
                <a:off x="878" y="2685"/>
                <a:ext cx="200" cy="479"/>
              </a:xfrm>
              <a:prstGeom prst="rect">
                <a:avLst/>
              </a:prstGeom>
              <a:solidFill>
                <a:srgbClr val="474747"/>
              </a:solidFill>
              <a:ln w="12700">
                <a:solidFill>
                  <a:srgbClr val="474747"/>
                </a:solidFill>
                <a:miter lim="800000"/>
                <a:headEnd/>
                <a:tailEnd/>
              </a:ln>
            </p:spPr>
            <p:txBody>
              <a:bodyPr wrap="none" anchor="ctr"/>
              <a:lstStyle/>
              <a:p>
                <a:endParaRPr lang="en-US"/>
              </a:p>
            </p:txBody>
          </p:sp>
        </p:grpSp>
        <p:grpSp>
          <p:nvGrpSpPr>
            <p:cNvPr id="4" name="Group 9"/>
            <p:cNvGrpSpPr>
              <a:grpSpLocks/>
            </p:cNvGrpSpPr>
            <p:nvPr/>
          </p:nvGrpSpPr>
          <p:grpSpPr bwMode="auto">
            <a:xfrm>
              <a:off x="272" y="2020"/>
              <a:ext cx="410" cy="1144"/>
              <a:chOff x="272" y="2020"/>
              <a:chExt cx="410" cy="1144"/>
            </a:xfrm>
          </p:grpSpPr>
          <p:sp>
            <p:nvSpPr>
              <p:cNvPr id="24618" name="AutoShape 6"/>
              <p:cNvSpPr>
                <a:spLocks noChangeArrowheads="1"/>
              </p:cNvSpPr>
              <p:nvPr/>
            </p:nvSpPr>
            <p:spPr bwMode="auto">
              <a:xfrm>
                <a:off x="272" y="2197"/>
                <a:ext cx="410" cy="535"/>
              </a:xfrm>
              <a:prstGeom prst="roundRect">
                <a:avLst>
                  <a:gd name="adj" fmla="val 12495"/>
                </a:avLst>
              </a:prstGeom>
              <a:solidFill>
                <a:srgbClr val="474747"/>
              </a:solidFill>
              <a:ln w="12700">
                <a:solidFill>
                  <a:srgbClr val="474747"/>
                </a:solidFill>
                <a:round/>
                <a:headEnd/>
                <a:tailEnd/>
              </a:ln>
            </p:spPr>
            <p:txBody>
              <a:bodyPr wrap="none" anchor="ctr"/>
              <a:lstStyle/>
              <a:p>
                <a:endParaRPr lang="en-US"/>
              </a:p>
            </p:txBody>
          </p:sp>
          <p:sp>
            <p:nvSpPr>
              <p:cNvPr id="24619" name="Oval 7"/>
              <p:cNvSpPr>
                <a:spLocks noChangeArrowheads="1"/>
              </p:cNvSpPr>
              <p:nvPr/>
            </p:nvSpPr>
            <p:spPr bwMode="auto">
              <a:xfrm>
                <a:off x="376" y="2020"/>
                <a:ext cx="201" cy="169"/>
              </a:xfrm>
              <a:prstGeom prst="ellipse">
                <a:avLst/>
              </a:prstGeom>
              <a:solidFill>
                <a:srgbClr val="474747"/>
              </a:solidFill>
              <a:ln w="12700">
                <a:solidFill>
                  <a:srgbClr val="474747"/>
                </a:solidFill>
                <a:round/>
                <a:headEnd/>
                <a:tailEnd/>
              </a:ln>
            </p:spPr>
            <p:txBody>
              <a:bodyPr wrap="none" anchor="ctr"/>
              <a:lstStyle/>
              <a:p>
                <a:endParaRPr lang="en-US"/>
              </a:p>
            </p:txBody>
          </p:sp>
          <p:sp>
            <p:nvSpPr>
              <p:cNvPr id="24620" name="Rectangle 8"/>
              <p:cNvSpPr>
                <a:spLocks noChangeArrowheads="1"/>
              </p:cNvSpPr>
              <p:nvPr/>
            </p:nvSpPr>
            <p:spPr bwMode="auto">
              <a:xfrm>
                <a:off x="376" y="2685"/>
                <a:ext cx="201" cy="479"/>
              </a:xfrm>
              <a:prstGeom prst="rect">
                <a:avLst/>
              </a:prstGeom>
              <a:solidFill>
                <a:srgbClr val="474747"/>
              </a:solidFill>
              <a:ln w="12700">
                <a:solidFill>
                  <a:srgbClr val="474747"/>
                </a:solidFill>
                <a:miter lim="800000"/>
                <a:headEnd/>
                <a:tailEnd/>
              </a:ln>
            </p:spPr>
            <p:txBody>
              <a:bodyPr wrap="none" anchor="ctr"/>
              <a:lstStyle/>
              <a:p>
                <a:endParaRPr lang="en-US"/>
              </a:p>
            </p:txBody>
          </p:sp>
        </p:grpSp>
        <p:grpSp>
          <p:nvGrpSpPr>
            <p:cNvPr id="5" name="Group 13"/>
            <p:cNvGrpSpPr>
              <a:grpSpLocks/>
            </p:cNvGrpSpPr>
            <p:nvPr/>
          </p:nvGrpSpPr>
          <p:grpSpPr bwMode="auto">
            <a:xfrm>
              <a:off x="1775" y="2020"/>
              <a:ext cx="410" cy="1144"/>
              <a:chOff x="1775" y="2020"/>
              <a:chExt cx="410" cy="1144"/>
            </a:xfrm>
          </p:grpSpPr>
          <p:sp>
            <p:nvSpPr>
              <p:cNvPr id="24615" name="AutoShape 10"/>
              <p:cNvSpPr>
                <a:spLocks noChangeArrowheads="1"/>
              </p:cNvSpPr>
              <p:nvPr/>
            </p:nvSpPr>
            <p:spPr bwMode="auto">
              <a:xfrm>
                <a:off x="1775" y="2197"/>
                <a:ext cx="410" cy="535"/>
              </a:xfrm>
              <a:prstGeom prst="roundRect">
                <a:avLst>
                  <a:gd name="adj" fmla="val 12495"/>
                </a:avLst>
              </a:prstGeom>
              <a:solidFill>
                <a:srgbClr val="474747"/>
              </a:solidFill>
              <a:ln w="12700">
                <a:solidFill>
                  <a:srgbClr val="474747"/>
                </a:solidFill>
                <a:round/>
                <a:headEnd/>
                <a:tailEnd/>
              </a:ln>
            </p:spPr>
            <p:txBody>
              <a:bodyPr wrap="none" anchor="ctr"/>
              <a:lstStyle/>
              <a:p>
                <a:endParaRPr lang="en-US"/>
              </a:p>
            </p:txBody>
          </p:sp>
          <p:sp>
            <p:nvSpPr>
              <p:cNvPr id="24616" name="Oval 11"/>
              <p:cNvSpPr>
                <a:spLocks noChangeArrowheads="1"/>
              </p:cNvSpPr>
              <p:nvPr/>
            </p:nvSpPr>
            <p:spPr bwMode="auto">
              <a:xfrm>
                <a:off x="1880" y="2020"/>
                <a:ext cx="201" cy="169"/>
              </a:xfrm>
              <a:prstGeom prst="ellipse">
                <a:avLst/>
              </a:prstGeom>
              <a:solidFill>
                <a:srgbClr val="474747"/>
              </a:solidFill>
              <a:ln w="12700">
                <a:solidFill>
                  <a:srgbClr val="474747"/>
                </a:solidFill>
                <a:round/>
                <a:headEnd/>
                <a:tailEnd/>
              </a:ln>
            </p:spPr>
            <p:txBody>
              <a:bodyPr wrap="none" anchor="ctr"/>
              <a:lstStyle/>
              <a:p>
                <a:endParaRPr lang="en-US"/>
              </a:p>
            </p:txBody>
          </p:sp>
          <p:sp>
            <p:nvSpPr>
              <p:cNvPr id="24617" name="Rectangle 12"/>
              <p:cNvSpPr>
                <a:spLocks noChangeArrowheads="1"/>
              </p:cNvSpPr>
              <p:nvPr/>
            </p:nvSpPr>
            <p:spPr bwMode="auto">
              <a:xfrm>
                <a:off x="1880" y="2685"/>
                <a:ext cx="201" cy="479"/>
              </a:xfrm>
              <a:prstGeom prst="rect">
                <a:avLst/>
              </a:prstGeom>
              <a:solidFill>
                <a:srgbClr val="474747"/>
              </a:solidFill>
              <a:ln w="12700">
                <a:solidFill>
                  <a:srgbClr val="474747"/>
                </a:solidFill>
                <a:miter lim="800000"/>
                <a:headEnd/>
                <a:tailEnd/>
              </a:ln>
            </p:spPr>
            <p:txBody>
              <a:bodyPr wrap="none" anchor="ctr"/>
              <a:lstStyle/>
              <a:p>
                <a:endParaRPr lang="en-US"/>
              </a:p>
            </p:txBody>
          </p:sp>
        </p:grpSp>
        <p:grpSp>
          <p:nvGrpSpPr>
            <p:cNvPr id="6" name="Group 17"/>
            <p:cNvGrpSpPr>
              <a:grpSpLocks/>
            </p:cNvGrpSpPr>
            <p:nvPr/>
          </p:nvGrpSpPr>
          <p:grpSpPr bwMode="auto">
            <a:xfrm>
              <a:off x="1274" y="2020"/>
              <a:ext cx="410" cy="1144"/>
              <a:chOff x="1274" y="2020"/>
              <a:chExt cx="410" cy="1144"/>
            </a:xfrm>
          </p:grpSpPr>
          <p:sp>
            <p:nvSpPr>
              <p:cNvPr id="24612" name="AutoShape 14"/>
              <p:cNvSpPr>
                <a:spLocks noChangeArrowheads="1"/>
              </p:cNvSpPr>
              <p:nvPr/>
            </p:nvSpPr>
            <p:spPr bwMode="auto">
              <a:xfrm>
                <a:off x="1274" y="2197"/>
                <a:ext cx="410" cy="535"/>
              </a:xfrm>
              <a:prstGeom prst="roundRect">
                <a:avLst>
                  <a:gd name="adj" fmla="val 12495"/>
                </a:avLst>
              </a:prstGeom>
              <a:solidFill>
                <a:srgbClr val="73A4CD"/>
              </a:solidFill>
              <a:ln w="12700">
                <a:solidFill>
                  <a:srgbClr val="73AFD2"/>
                </a:solidFill>
                <a:round/>
                <a:headEnd/>
                <a:tailEnd/>
              </a:ln>
            </p:spPr>
            <p:txBody>
              <a:bodyPr wrap="none" anchor="ctr"/>
              <a:lstStyle/>
              <a:p>
                <a:endParaRPr lang="en-US"/>
              </a:p>
            </p:txBody>
          </p:sp>
          <p:sp>
            <p:nvSpPr>
              <p:cNvPr id="24613" name="Oval 15"/>
              <p:cNvSpPr>
                <a:spLocks noChangeArrowheads="1"/>
              </p:cNvSpPr>
              <p:nvPr/>
            </p:nvSpPr>
            <p:spPr bwMode="auto">
              <a:xfrm>
                <a:off x="1379" y="2020"/>
                <a:ext cx="201" cy="169"/>
              </a:xfrm>
              <a:prstGeom prst="ellipse">
                <a:avLst/>
              </a:prstGeom>
              <a:solidFill>
                <a:srgbClr val="73A4CD"/>
              </a:solidFill>
              <a:ln w="12700">
                <a:solidFill>
                  <a:srgbClr val="73AFD2"/>
                </a:solidFill>
                <a:round/>
                <a:headEnd/>
                <a:tailEnd/>
              </a:ln>
            </p:spPr>
            <p:txBody>
              <a:bodyPr wrap="none" anchor="ctr"/>
              <a:lstStyle/>
              <a:p>
                <a:endParaRPr lang="en-US"/>
              </a:p>
            </p:txBody>
          </p:sp>
          <p:sp>
            <p:nvSpPr>
              <p:cNvPr id="24614" name="Rectangle 16"/>
              <p:cNvSpPr>
                <a:spLocks noChangeArrowheads="1"/>
              </p:cNvSpPr>
              <p:nvPr/>
            </p:nvSpPr>
            <p:spPr bwMode="auto">
              <a:xfrm>
                <a:off x="1379" y="2685"/>
                <a:ext cx="201" cy="479"/>
              </a:xfrm>
              <a:prstGeom prst="rect">
                <a:avLst/>
              </a:prstGeom>
              <a:solidFill>
                <a:srgbClr val="73A4CD"/>
              </a:solidFill>
              <a:ln w="12700">
                <a:solidFill>
                  <a:srgbClr val="73AFD2"/>
                </a:solidFill>
                <a:miter lim="800000"/>
                <a:headEnd/>
                <a:tailEnd/>
              </a:ln>
            </p:spPr>
            <p:txBody>
              <a:bodyPr wrap="none" anchor="ctr"/>
              <a:lstStyle/>
              <a:p>
                <a:endParaRPr lang="en-US"/>
              </a:p>
            </p:txBody>
          </p:sp>
        </p:grpSp>
        <p:grpSp>
          <p:nvGrpSpPr>
            <p:cNvPr id="7" name="Group 21"/>
            <p:cNvGrpSpPr>
              <a:grpSpLocks/>
            </p:cNvGrpSpPr>
            <p:nvPr/>
          </p:nvGrpSpPr>
          <p:grpSpPr bwMode="auto">
            <a:xfrm>
              <a:off x="2778" y="2020"/>
              <a:ext cx="409" cy="1144"/>
              <a:chOff x="2778" y="2020"/>
              <a:chExt cx="409" cy="1144"/>
            </a:xfrm>
          </p:grpSpPr>
          <p:sp>
            <p:nvSpPr>
              <p:cNvPr id="24609" name="AutoShape 18"/>
              <p:cNvSpPr>
                <a:spLocks noChangeArrowheads="1"/>
              </p:cNvSpPr>
              <p:nvPr/>
            </p:nvSpPr>
            <p:spPr bwMode="auto">
              <a:xfrm>
                <a:off x="2778" y="2197"/>
                <a:ext cx="409" cy="535"/>
              </a:xfrm>
              <a:prstGeom prst="roundRect">
                <a:avLst>
                  <a:gd name="adj" fmla="val 12495"/>
                </a:avLst>
              </a:prstGeom>
              <a:solidFill>
                <a:srgbClr val="73A4CD"/>
              </a:solidFill>
              <a:ln w="12700">
                <a:solidFill>
                  <a:srgbClr val="73AFD2"/>
                </a:solidFill>
                <a:round/>
                <a:headEnd/>
                <a:tailEnd/>
              </a:ln>
            </p:spPr>
            <p:txBody>
              <a:bodyPr wrap="none" anchor="ctr"/>
              <a:lstStyle/>
              <a:p>
                <a:endParaRPr lang="en-US"/>
              </a:p>
            </p:txBody>
          </p:sp>
          <p:sp>
            <p:nvSpPr>
              <p:cNvPr id="24610" name="Oval 19"/>
              <p:cNvSpPr>
                <a:spLocks noChangeArrowheads="1"/>
              </p:cNvSpPr>
              <p:nvPr/>
            </p:nvSpPr>
            <p:spPr bwMode="auto">
              <a:xfrm>
                <a:off x="2882" y="2020"/>
                <a:ext cx="201" cy="169"/>
              </a:xfrm>
              <a:prstGeom prst="ellipse">
                <a:avLst/>
              </a:prstGeom>
              <a:solidFill>
                <a:srgbClr val="73A4CD"/>
              </a:solidFill>
              <a:ln w="12700">
                <a:solidFill>
                  <a:srgbClr val="73AFD2"/>
                </a:solidFill>
                <a:round/>
                <a:headEnd/>
                <a:tailEnd/>
              </a:ln>
            </p:spPr>
            <p:txBody>
              <a:bodyPr wrap="none" anchor="ctr"/>
              <a:lstStyle/>
              <a:p>
                <a:endParaRPr lang="en-US"/>
              </a:p>
            </p:txBody>
          </p:sp>
          <p:sp>
            <p:nvSpPr>
              <p:cNvPr id="24611" name="Rectangle 20"/>
              <p:cNvSpPr>
                <a:spLocks noChangeArrowheads="1"/>
              </p:cNvSpPr>
              <p:nvPr/>
            </p:nvSpPr>
            <p:spPr bwMode="auto">
              <a:xfrm>
                <a:off x="2882" y="2685"/>
                <a:ext cx="201" cy="479"/>
              </a:xfrm>
              <a:prstGeom prst="rect">
                <a:avLst/>
              </a:prstGeom>
              <a:solidFill>
                <a:srgbClr val="73A4CD"/>
              </a:solidFill>
              <a:ln w="12700">
                <a:solidFill>
                  <a:srgbClr val="73AFD2"/>
                </a:solidFill>
                <a:miter lim="800000"/>
                <a:headEnd/>
                <a:tailEnd/>
              </a:ln>
            </p:spPr>
            <p:txBody>
              <a:bodyPr wrap="none" anchor="ctr"/>
              <a:lstStyle/>
              <a:p>
                <a:endParaRPr lang="en-US"/>
              </a:p>
            </p:txBody>
          </p:sp>
        </p:grpSp>
        <p:grpSp>
          <p:nvGrpSpPr>
            <p:cNvPr id="8" name="Group 25"/>
            <p:cNvGrpSpPr>
              <a:grpSpLocks/>
            </p:cNvGrpSpPr>
            <p:nvPr/>
          </p:nvGrpSpPr>
          <p:grpSpPr bwMode="auto">
            <a:xfrm>
              <a:off x="2277" y="2020"/>
              <a:ext cx="409" cy="1144"/>
              <a:chOff x="2277" y="2020"/>
              <a:chExt cx="409" cy="1144"/>
            </a:xfrm>
          </p:grpSpPr>
          <p:sp>
            <p:nvSpPr>
              <p:cNvPr id="24606" name="AutoShape 22"/>
              <p:cNvSpPr>
                <a:spLocks noChangeArrowheads="1"/>
              </p:cNvSpPr>
              <p:nvPr/>
            </p:nvSpPr>
            <p:spPr bwMode="auto">
              <a:xfrm>
                <a:off x="2277" y="2197"/>
                <a:ext cx="409" cy="535"/>
              </a:xfrm>
              <a:prstGeom prst="roundRect">
                <a:avLst>
                  <a:gd name="adj" fmla="val 12495"/>
                </a:avLst>
              </a:prstGeom>
              <a:solidFill>
                <a:srgbClr val="474747"/>
              </a:solidFill>
              <a:ln w="12700">
                <a:solidFill>
                  <a:srgbClr val="474747"/>
                </a:solidFill>
                <a:round/>
                <a:headEnd/>
                <a:tailEnd/>
              </a:ln>
            </p:spPr>
            <p:txBody>
              <a:bodyPr wrap="none" anchor="ctr"/>
              <a:lstStyle/>
              <a:p>
                <a:endParaRPr lang="en-US"/>
              </a:p>
            </p:txBody>
          </p:sp>
          <p:sp>
            <p:nvSpPr>
              <p:cNvPr id="24607" name="Oval 23"/>
              <p:cNvSpPr>
                <a:spLocks noChangeArrowheads="1"/>
              </p:cNvSpPr>
              <p:nvPr/>
            </p:nvSpPr>
            <p:spPr bwMode="auto">
              <a:xfrm>
                <a:off x="2381" y="2020"/>
                <a:ext cx="201" cy="169"/>
              </a:xfrm>
              <a:prstGeom prst="ellipse">
                <a:avLst/>
              </a:prstGeom>
              <a:solidFill>
                <a:srgbClr val="474747"/>
              </a:solidFill>
              <a:ln w="12700">
                <a:solidFill>
                  <a:srgbClr val="474747"/>
                </a:solidFill>
                <a:round/>
                <a:headEnd/>
                <a:tailEnd/>
              </a:ln>
            </p:spPr>
            <p:txBody>
              <a:bodyPr wrap="none" anchor="ctr"/>
              <a:lstStyle/>
              <a:p>
                <a:endParaRPr lang="en-US"/>
              </a:p>
            </p:txBody>
          </p:sp>
          <p:sp>
            <p:nvSpPr>
              <p:cNvPr id="24608" name="Rectangle 24"/>
              <p:cNvSpPr>
                <a:spLocks noChangeArrowheads="1"/>
              </p:cNvSpPr>
              <p:nvPr/>
            </p:nvSpPr>
            <p:spPr bwMode="auto">
              <a:xfrm>
                <a:off x="2381" y="2685"/>
                <a:ext cx="201" cy="479"/>
              </a:xfrm>
              <a:prstGeom prst="rect">
                <a:avLst/>
              </a:prstGeom>
              <a:solidFill>
                <a:srgbClr val="474747"/>
              </a:solidFill>
              <a:ln w="12700">
                <a:solidFill>
                  <a:srgbClr val="474747"/>
                </a:solidFill>
                <a:miter lim="800000"/>
                <a:headEnd/>
                <a:tailEnd/>
              </a:ln>
            </p:spPr>
            <p:txBody>
              <a:bodyPr wrap="none" anchor="ctr"/>
              <a:lstStyle/>
              <a:p>
                <a:endParaRPr lang="en-US"/>
              </a:p>
            </p:txBody>
          </p:sp>
        </p:grpSp>
        <p:grpSp>
          <p:nvGrpSpPr>
            <p:cNvPr id="9" name="Group 29"/>
            <p:cNvGrpSpPr>
              <a:grpSpLocks/>
            </p:cNvGrpSpPr>
            <p:nvPr/>
          </p:nvGrpSpPr>
          <p:grpSpPr bwMode="auto">
            <a:xfrm>
              <a:off x="3780" y="2020"/>
              <a:ext cx="410" cy="1144"/>
              <a:chOff x="3780" y="2020"/>
              <a:chExt cx="410" cy="1144"/>
            </a:xfrm>
          </p:grpSpPr>
          <p:sp>
            <p:nvSpPr>
              <p:cNvPr id="24603" name="AutoShape 26"/>
              <p:cNvSpPr>
                <a:spLocks noChangeArrowheads="1"/>
              </p:cNvSpPr>
              <p:nvPr/>
            </p:nvSpPr>
            <p:spPr bwMode="auto">
              <a:xfrm>
                <a:off x="3780" y="2197"/>
                <a:ext cx="410" cy="535"/>
              </a:xfrm>
              <a:prstGeom prst="roundRect">
                <a:avLst>
                  <a:gd name="adj" fmla="val 12495"/>
                </a:avLst>
              </a:prstGeom>
              <a:solidFill>
                <a:srgbClr val="474747"/>
              </a:solidFill>
              <a:ln w="12700">
                <a:solidFill>
                  <a:srgbClr val="474747"/>
                </a:solidFill>
                <a:round/>
                <a:headEnd/>
                <a:tailEnd/>
              </a:ln>
            </p:spPr>
            <p:txBody>
              <a:bodyPr wrap="none" anchor="ctr"/>
              <a:lstStyle/>
              <a:p>
                <a:endParaRPr lang="en-US"/>
              </a:p>
            </p:txBody>
          </p:sp>
          <p:sp>
            <p:nvSpPr>
              <p:cNvPr id="24604" name="Oval 27"/>
              <p:cNvSpPr>
                <a:spLocks noChangeArrowheads="1"/>
              </p:cNvSpPr>
              <p:nvPr/>
            </p:nvSpPr>
            <p:spPr bwMode="auto">
              <a:xfrm>
                <a:off x="3884" y="2020"/>
                <a:ext cx="201" cy="169"/>
              </a:xfrm>
              <a:prstGeom prst="ellipse">
                <a:avLst/>
              </a:prstGeom>
              <a:solidFill>
                <a:srgbClr val="474747"/>
              </a:solidFill>
              <a:ln w="12700">
                <a:solidFill>
                  <a:srgbClr val="474747"/>
                </a:solidFill>
                <a:round/>
                <a:headEnd/>
                <a:tailEnd/>
              </a:ln>
            </p:spPr>
            <p:txBody>
              <a:bodyPr wrap="none" anchor="ctr"/>
              <a:lstStyle/>
              <a:p>
                <a:endParaRPr lang="en-US"/>
              </a:p>
            </p:txBody>
          </p:sp>
          <p:sp>
            <p:nvSpPr>
              <p:cNvPr id="24605" name="Rectangle 28"/>
              <p:cNvSpPr>
                <a:spLocks noChangeArrowheads="1"/>
              </p:cNvSpPr>
              <p:nvPr/>
            </p:nvSpPr>
            <p:spPr bwMode="auto">
              <a:xfrm>
                <a:off x="3884" y="2685"/>
                <a:ext cx="201" cy="479"/>
              </a:xfrm>
              <a:prstGeom prst="rect">
                <a:avLst/>
              </a:prstGeom>
              <a:solidFill>
                <a:srgbClr val="474747"/>
              </a:solidFill>
              <a:ln w="12700">
                <a:solidFill>
                  <a:srgbClr val="474747"/>
                </a:solidFill>
                <a:miter lim="800000"/>
                <a:headEnd/>
                <a:tailEnd/>
              </a:ln>
            </p:spPr>
            <p:txBody>
              <a:bodyPr wrap="none" anchor="ctr"/>
              <a:lstStyle/>
              <a:p>
                <a:endParaRPr lang="en-US"/>
              </a:p>
            </p:txBody>
          </p:sp>
        </p:grpSp>
        <p:grpSp>
          <p:nvGrpSpPr>
            <p:cNvPr id="10" name="Group 33"/>
            <p:cNvGrpSpPr>
              <a:grpSpLocks/>
            </p:cNvGrpSpPr>
            <p:nvPr/>
          </p:nvGrpSpPr>
          <p:grpSpPr bwMode="auto">
            <a:xfrm>
              <a:off x="3279" y="2020"/>
              <a:ext cx="410" cy="1144"/>
              <a:chOff x="3279" y="2020"/>
              <a:chExt cx="410" cy="1144"/>
            </a:xfrm>
          </p:grpSpPr>
          <p:sp>
            <p:nvSpPr>
              <p:cNvPr id="24600" name="AutoShape 30"/>
              <p:cNvSpPr>
                <a:spLocks noChangeArrowheads="1"/>
              </p:cNvSpPr>
              <p:nvPr/>
            </p:nvSpPr>
            <p:spPr bwMode="auto">
              <a:xfrm>
                <a:off x="3279" y="2197"/>
                <a:ext cx="410" cy="535"/>
              </a:xfrm>
              <a:prstGeom prst="roundRect">
                <a:avLst>
                  <a:gd name="adj" fmla="val 12495"/>
                </a:avLst>
              </a:prstGeom>
              <a:solidFill>
                <a:srgbClr val="474747"/>
              </a:solidFill>
              <a:ln w="12700">
                <a:solidFill>
                  <a:srgbClr val="474747"/>
                </a:solidFill>
                <a:round/>
                <a:headEnd/>
                <a:tailEnd/>
              </a:ln>
            </p:spPr>
            <p:txBody>
              <a:bodyPr wrap="none" anchor="ctr"/>
              <a:lstStyle/>
              <a:p>
                <a:endParaRPr lang="en-US"/>
              </a:p>
            </p:txBody>
          </p:sp>
          <p:sp>
            <p:nvSpPr>
              <p:cNvPr id="24601" name="Oval 31"/>
              <p:cNvSpPr>
                <a:spLocks noChangeArrowheads="1"/>
              </p:cNvSpPr>
              <p:nvPr/>
            </p:nvSpPr>
            <p:spPr bwMode="auto">
              <a:xfrm>
                <a:off x="3383" y="2020"/>
                <a:ext cx="201" cy="169"/>
              </a:xfrm>
              <a:prstGeom prst="ellipse">
                <a:avLst/>
              </a:prstGeom>
              <a:solidFill>
                <a:srgbClr val="474747"/>
              </a:solidFill>
              <a:ln w="12700">
                <a:solidFill>
                  <a:srgbClr val="474747"/>
                </a:solidFill>
                <a:round/>
                <a:headEnd/>
                <a:tailEnd/>
              </a:ln>
            </p:spPr>
            <p:txBody>
              <a:bodyPr wrap="none" anchor="ctr"/>
              <a:lstStyle/>
              <a:p>
                <a:endParaRPr lang="en-US"/>
              </a:p>
            </p:txBody>
          </p:sp>
          <p:sp>
            <p:nvSpPr>
              <p:cNvPr id="24602" name="Rectangle 32"/>
              <p:cNvSpPr>
                <a:spLocks noChangeArrowheads="1"/>
              </p:cNvSpPr>
              <p:nvPr/>
            </p:nvSpPr>
            <p:spPr bwMode="auto">
              <a:xfrm>
                <a:off x="3383" y="2685"/>
                <a:ext cx="201" cy="479"/>
              </a:xfrm>
              <a:prstGeom prst="rect">
                <a:avLst/>
              </a:prstGeom>
              <a:solidFill>
                <a:srgbClr val="474747"/>
              </a:solidFill>
              <a:ln w="12700">
                <a:solidFill>
                  <a:srgbClr val="474747"/>
                </a:solidFill>
                <a:miter lim="800000"/>
                <a:headEnd/>
                <a:tailEnd/>
              </a:ln>
            </p:spPr>
            <p:txBody>
              <a:bodyPr wrap="none" anchor="ctr"/>
              <a:lstStyle/>
              <a:p>
                <a:endParaRPr lang="en-US"/>
              </a:p>
            </p:txBody>
          </p:sp>
        </p:grpSp>
        <p:grpSp>
          <p:nvGrpSpPr>
            <p:cNvPr id="11" name="Group 37"/>
            <p:cNvGrpSpPr>
              <a:grpSpLocks/>
            </p:cNvGrpSpPr>
            <p:nvPr/>
          </p:nvGrpSpPr>
          <p:grpSpPr bwMode="auto">
            <a:xfrm>
              <a:off x="4782" y="2020"/>
              <a:ext cx="410" cy="1144"/>
              <a:chOff x="4782" y="2020"/>
              <a:chExt cx="410" cy="1144"/>
            </a:xfrm>
          </p:grpSpPr>
          <p:sp>
            <p:nvSpPr>
              <p:cNvPr id="24597" name="AutoShape 34"/>
              <p:cNvSpPr>
                <a:spLocks noChangeArrowheads="1"/>
              </p:cNvSpPr>
              <p:nvPr/>
            </p:nvSpPr>
            <p:spPr bwMode="auto">
              <a:xfrm>
                <a:off x="4782" y="2197"/>
                <a:ext cx="410" cy="535"/>
              </a:xfrm>
              <a:prstGeom prst="roundRect">
                <a:avLst>
                  <a:gd name="adj" fmla="val 12495"/>
                </a:avLst>
              </a:prstGeom>
              <a:solidFill>
                <a:srgbClr val="474747"/>
              </a:solidFill>
              <a:ln w="12700">
                <a:solidFill>
                  <a:srgbClr val="474747"/>
                </a:solidFill>
                <a:round/>
                <a:headEnd/>
                <a:tailEnd/>
              </a:ln>
            </p:spPr>
            <p:txBody>
              <a:bodyPr wrap="none" anchor="ctr"/>
              <a:lstStyle/>
              <a:p>
                <a:endParaRPr lang="en-US"/>
              </a:p>
            </p:txBody>
          </p:sp>
          <p:sp>
            <p:nvSpPr>
              <p:cNvPr id="24598" name="Oval 35"/>
              <p:cNvSpPr>
                <a:spLocks noChangeArrowheads="1"/>
              </p:cNvSpPr>
              <p:nvPr/>
            </p:nvSpPr>
            <p:spPr bwMode="auto">
              <a:xfrm>
                <a:off x="4887" y="2020"/>
                <a:ext cx="201" cy="169"/>
              </a:xfrm>
              <a:prstGeom prst="ellipse">
                <a:avLst/>
              </a:prstGeom>
              <a:solidFill>
                <a:srgbClr val="474747"/>
              </a:solidFill>
              <a:ln w="12700">
                <a:solidFill>
                  <a:srgbClr val="474747"/>
                </a:solidFill>
                <a:round/>
                <a:headEnd/>
                <a:tailEnd/>
              </a:ln>
            </p:spPr>
            <p:txBody>
              <a:bodyPr wrap="none" anchor="ctr"/>
              <a:lstStyle/>
              <a:p>
                <a:endParaRPr lang="en-US"/>
              </a:p>
            </p:txBody>
          </p:sp>
          <p:sp>
            <p:nvSpPr>
              <p:cNvPr id="24599" name="Rectangle 36"/>
              <p:cNvSpPr>
                <a:spLocks noChangeArrowheads="1"/>
              </p:cNvSpPr>
              <p:nvPr/>
            </p:nvSpPr>
            <p:spPr bwMode="auto">
              <a:xfrm>
                <a:off x="4887" y="2685"/>
                <a:ext cx="201" cy="479"/>
              </a:xfrm>
              <a:prstGeom prst="rect">
                <a:avLst/>
              </a:prstGeom>
              <a:solidFill>
                <a:srgbClr val="474747"/>
              </a:solidFill>
              <a:ln w="12700">
                <a:solidFill>
                  <a:srgbClr val="474747"/>
                </a:solidFill>
                <a:miter lim="800000"/>
                <a:headEnd/>
                <a:tailEnd/>
              </a:ln>
            </p:spPr>
            <p:txBody>
              <a:bodyPr wrap="none" anchor="ctr"/>
              <a:lstStyle/>
              <a:p>
                <a:endParaRPr lang="en-US"/>
              </a:p>
            </p:txBody>
          </p:sp>
        </p:grpSp>
        <p:grpSp>
          <p:nvGrpSpPr>
            <p:cNvPr id="12" name="Group 41"/>
            <p:cNvGrpSpPr>
              <a:grpSpLocks/>
            </p:cNvGrpSpPr>
            <p:nvPr/>
          </p:nvGrpSpPr>
          <p:grpSpPr bwMode="auto">
            <a:xfrm>
              <a:off x="4281" y="2020"/>
              <a:ext cx="410" cy="1144"/>
              <a:chOff x="4281" y="2020"/>
              <a:chExt cx="410" cy="1144"/>
            </a:xfrm>
          </p:grpSpPr>
          <p:sp>
            <p:nvSpPr>
              <p:cNvPr id="24594" name="AutoShape 38"/>
              <p:cNvSpPr>
                <a:spLocks noChangeArrowheads="1"/>
              </p:cNvSpPr>
              <p:nvPr/>
            </p:nvSpPr>
            <p:spPr bwMode="auto">
              <a:xfrm>
                <a:off x="4281" y="2197"/>
                <a:ext cx="410" cy="535"/>
              </a:xfrm>
              <a:prstGeom prst="roundRect">
                <a:avLst>
                  <a:gd name="adj" fmla="val 12495"/>
                </a:avLst>
              </a:prstGeom>
              <a:solidFill>
                <a:srgbClr val="73A4CD"/>
              </a:solidFill>
              <a:ln w="12700">
                <a:solidFill>
                  <a:srgbClr val="73AFD2"/>
                </a:solidFill>
                <a:round/>
                <a:headEnd/>
                <a:tailEnd/>
              </a:ln>
            </p:spPr>
            <p:txBody>
              <a:bodyPr wrap="none" anchor="ctr"/>
              <a:lstStyle/>
              <a:p>
                <a:endParaRPr lang="en-US"/>
              </a:p>
            </p:txBody>
          </p:sp>
          <p:sp>
            <p:nvSpPr>
              <p:cNvPr id="24595" name="Oval 39"/>
              <p:cNvSpPr>
                <a:spLocks noChangeArrowheads="1"/>
              </p:cNvSpPr>
              <p:nvPr/>
            </p:nvSpPr>
            <p:spPr bwMode="auto">
              <a:xfrm>
                <a:off x="4386" y="2020"/>
                <a:ext cx="200" cy="169"/>
              </a:xfrm>
              <a:prstGeom prst="ellipse">
                <a:avLst/>
              </a:prstGeom>
              <a:solidFill>
                <a:srgbClr val="73A4CD"/>
              </a:solidFill>
              <a:ln w="12700">
                <a:solidFill>
                  <a:srgbClr val="73AFD2"/>
                </a:solidFill>
                <a:round/>
                <a:headEnd/>
                <a:tailEnd/>
              </a:ln>
            </p:spPr>
            <p:txBody>
              <a:bodyPr wrap="none" anchor="ctr"/>
              <a:lstStyle/>
              <a:p>
                <a:endParaRPr lang="en-US"/>
              </a:p>
            </p:txBody>
          </p:sp>
          <p:sp>
            <p:nvSpPr>
              <p:cNvPr id="24596" name="Rectangle 40"/>
              <p:cNvSpPr>
                <a:spLocks noChangeArrowheads="1"/>
              </p:cNvSpPr>
              <p:nvPr/>
            </p:nvSpPr>
            <p:spPr bwMode="auto">
              <a:xfrm>
                <a:off x="4386" y="2685"/>
                <a:ext cx="200" cy="479"/>
              </a:xfrm>
              <a:prstGeom prst="rect">
                <a:avLst/>
              </a:prstGeom>
              <a:solidFill>
                <a:srgbClr val="73A4CD"/>
              </a:solidFill>
              <a:ln w="12700">
                <a:solidFill>
                  <a:srgbClr val="73AFD2"/>
                </a:solidFill>
                <a:miter lim="800000"/>
                <a:headEnd/>
                <a:tailEnd/>
              </a:ln>
            </p:spPr>
            <p:txBody>
              <a:bodyPr wrap="none" anchor="ctr"/>
              <a:lstStyle/>
              <a:p>
                <a:endParaRPr lang="en-US"/>
              </a:p>
            </p:txBody>
          </p:sp>
        </p:grpSp>
        <p:sp>
          <p:nvSpPr>
            <p:cNvPr id="24591" name="Freeform 42"/>
            <p:cNvSpPr>
              <a:spLocks/>
            </p:cNvSpPr>
            <p:nvPr/>
          </p:nvSpPr>
          <p:spPr bwMode="auto">
            <a:xfrm>
              <a:off x="1379" y="1536"/>
              <a:ext cx="266" cy="416"/>
            </a:xfrm>
            <a:custGeom>
              <a:avLst/>
              <a:gdLst>
                <a:gd name="T0" fmla="*/ 30 w 266"/>
                <a:gd name="T1" fmla="*/ 194 h 416"/>
                <a:gd name="T2" fmla="*/ 0 w 266"/>
                <a:gd name="T3" fmla="*/ 306 h 416"/>
                <a:gd name="T4" fmla="*/ 102 w 266"/>
                <a:gd name="T5" fmla="*/ 415 h 416"/>
                <a:gd name="T6" fmla="*/ 265 w 266"/>
                <a:gd name="T7" fmla="*/ 48 h 416"/>
                <a:gd name="T8" fmla="*/ 265 w 266"/>
                <a:gd name="T9" fmla="*/ 0 h 416"/>
                <a:gd name="T10" fmla="*/ 84 w 266"/>
                <a:gd name="T11" fmla="*/ 309 h 416"/>
                <a:gd name="T12" fmla="*/ 30 w 266"/>
                <a:gd name="T13" fmla="*/ 194 h 416"/>
                <a:gd name="T14" fmla="*/ 0 60000 65536"/>
                <a:gd name="T15" fmla="*/ 0 60000 65536"/>
                <a:gd name="T16" fmla="*/ 0 60000 65536"/>
                <a:gd name="T17" fmla="*/ 0 60000 65536"/>
                <a:gd name="T18" fmla="*/ 0 60000 65536"/>
                <a:gd name="T19" fmla="*/ 0 60000 65536"/>
                <a:gd name="T20" fmla="*/ 0 60000 65536"/>
                <a:gd name="T21" fmla="*/ 0 w 266"/>
                <a:gd name="T22" fmla="*/ 0 h 416"/>
                <a:gd name="T23" fmla="*/ 266 w 266"/>
                <a:gd name="T24" fmla="*/ 416 h 4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6" h="416">
                  <a:moveTo>
                    <a:pt x="30" y="194"/>
                  </a:moveTo>
                  <a:lnTo>
                    <a:pt x="0" y="306"/>
                  </a:lnTo>
                  <a:lnTo>
                    <a:pt x="102" y="415"/>
                  </a:lnTo>
                  <a:lnTo>
                    <a:pt x="265" y="48"/>
                  </a:lnTo>
                  <a:lnTo>
                    <a:pt x="265" y="0"/>
                  </a:lnTo>
                  <a:lnTo>
                    <a:pt x="84" y="309"/>
                  </a:lnTo>
                  <a:lnTo>
                    <a:pt x="30" y="194"/>
                  </a:lnTo>
                </a:path>
              </a:pathLst>
            </a:custGeom>
            <a:solidFill>
              <a:srgbClr val="FF0000"/>
            </a:solidFill>
            <a:ln w="25400" cap="rnd">
              <a:noFill/>
              <a:round/>
              <a:headEnd/>
              <a:tailEnd/>
            </a:ln>
          </p:spPr>
          <p:txBody>
            <a:bodyPr/>
            <a:lstStyle/>
            <a:p>
              <a:endParaRPr lang="en-US"/>
            </a:p>
          </p:txBody>
        </p:sp>
        <p:sp>
          <p:nvSpPr>
            <p:cNvPr id="24592" name="Freeform 43"/>
            <p:cNvSpPr>
              <a:spLocks/>
            </p:cNvSpPr>
            <p:nvPr/>
          </p:nvSpPr>
          <p:spPr bwMode="auto">
            <a:xfrm>
              <a:off x="2867" y="1536"/>
              <a:ext cx="266" cy="416"/>
            </a:xfrm>
            <a:custGeom>
              <a:avLst/>
              <a:gdLst>
                <a:gd name="T0" fmla="*/ 30 w 266"/>
                <a:gd name="T1" fmla="*/ 194 h 416"/>
                <a:gd name="T2" fmla="*/ 0 w 266"/>
                <a:gd name="T3" fmla="*/ 306 h 416"/>
                <a:gd name="T4" fmla="*/ 102 w 266"/>
                <a:gd name="T5" fmla="*/ 415 h 416"/>
                <a:gd name="T6" fmla="*/ 265 w 266"/>
                <a:gd name="T7" fmla="*/ 48 h 416"/>
                <a:gd name="T8" fmla="*/ 265 w 266"/>
                <a:gd name="T9" fmla="*/ 0 h 416"/>
                <a:gd name="T10" fmla="*/ 84 w 266"/>
                <a:gd name="T11" fmla="*/ 309 h 416"/>
                <a:gd name="T12" fmla="*/ 30 w 266"/>
                <a:gd name="T13" fmla="*/ 194 h 416"/>
                <a:gd name="T14" fmla="*/ 0 60000 65536"/>
                <a:gd name="T15" fmla="*/ 0 60000 65536"/>
                <a:gd name="T16" fmla="*/ 0 60000 65536"/>
                <a:gd name="T17" fmla="*/ 0 60000 65536"/>
                <a:gd name="T18" fmla="*/ 0 60000 65536"/>
                <a:gd name="T19" fmla="*/ 0 60000 65536"/>
                <a:gd name="T20" fmla="*/ 0 60000 65536"/>
                <a:gd name="T21" fmla="*/ 0 w 266"/>
                <a:gd name="T22" fmla="*/ 0 h 416"/>
                <a:gd name="T23" fmla="*/ 266 w 266"/>
                <a:gd name="T24" fmla="*/ 416 h 4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6" h="416">
                  <a:moveTo>
                    <a:pt x="30" y="194"/>
                  </a:moveTo>
                  <a:lnTo>
                    <a:pt x="0" y="306"/>
                  </a:lnTo>
                  <a:lnTo>
                    <a:pt x="102" y="415"/>
                  </a:lnTo>
                  <a:lnTo>
                    <a:pt x="265" y="48"/>
                  </a:lnTo>
                  <a:lnTo>
                    <a:pt x="265" y="0"/>
                  </a:lnTo>
                  <a:lnTo>
                    <a:pt x="84" y="309"/>
                  </a:lnTo>
                  <a:lnTo>
                    <a:pt x="30" y="194"/>
                  </a:lnTo>
                </a:path>
              </a:pathLst>
            </a:custGeom>
            <a:solidFill>
              <a:srgbClr val="FF0000"/>
            </a:solidFill>
            <a:ln w="25400" cap="rnd">
              <a:noFill/>
              <a:round/>
              <a:headEnd/>
              <a:tailEnd/>
            </a:ln>
          </p:spPr>
          <p:txBody>
            <a:bodyPr/>
            <a:lstStyle/>
            <a:p>
              <a:endParaRPr lang="en-US"/>
            </a:p>
          </p:txBody>
        </p:sp>
        <p:sp>
          <p:nvSpPr>
            <p:cNvPr id="24593" name="Freeform 44"/>
            <p:cNvSpPr>
              <a:spLocks/>
            </p:cNvSpPr>
            <p:nvPr/>
          </p:nvSpPr>
          <p:spPr bwMode="auto">
            <a:xfrm>
              <a:off x="4355" y="1536"/>
              <a:ext cx="266" cy="416"/>
            </a:xfrm>
            <a:custGeom>
              <a:avLst/>
              <a:gdLst>
                <a:gd name="T0" fmla="*/ 30 w 266"/>
                <a:gd name="T1" fmla="*/ 194 h 416"/>
                <a:gd name="T2" fmla="*/ 0 w 266"/>
                <a:gd name="T3" fmla="*/ 306 h 416"/>
                <a:gd name="T4" fmla="*/ 102 w 266"/>
                <a:gd name="T5" fmla="*/ 415 h 416"/>
                <a:gd name="T6" fmla="*/ 265 w 266"/>
                <a:gd name="T7" fmla="*/ 48 h 416"/>
                <a:gd name="T8" fmla="*/ 265 w 266"/>
                <a:gd name="T9" fmla="*/ 0 h 416"/>
                <a:gd name="T10" fmla="*/ 84 w 266"/>
                <a:gd name="T11" fmla="*/ 309 h 416"/>
                <a:gd name="T12" fmla="*/ 30 w 266"/>
                <a:gd name="T13" fmla="*/ 194 h 416"/>
                <a:gd name="T14" fmla="*/ 0 60000 65536"/>
                <a:gd name="T15" fmla="*/ 0 60000 65536"/>
                <a:gd name="T16" fmla="*/ 0 60000 65536"/>
                <a:gd name="T17" fmla="*/ 0 60000 65536"/>
                <a:gd name="T18" fmla="*/ 0 60000 65536"/>
                <a:gd name="T19" fmla="*/ 0 60000 65536"/>
                <a:gd name="T20" fmla="*/ 0 60000 65536"/>
                <a:gd name="T21" fmla="*/ 0 w 266"/>
                <a:gd name="T22" fmla="*/ 0 h 416"/>
                <a:gd name="T23" fmla="*/ 266 w 266"/>
                <a:gd name="T24" fmla="*/ 416 h 41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66" h="416">
                  <a:moveTo>
                    <a:pt x="30" y="194"/>
                  </a:moveTo>
                  <a:lnTo>
                    <a:pt x="0" y="306"/>
                  </a:lnTo>
                  <a:lnTo>
                    <a:pt x="102" y="415"/>
                  </a:lnTo>
                  <a:lnTo>
                    <a:pt x="265" y="48"/>
                  </a:lnTo>
                  <a:lnTo>
                    <a:pt x="265" y="0"/>
                  </a:lnTo>
                  <a:lnTo>
                    <a:pt x="84" y="309"/>
                  </a:lnTo>
                  <a:lnTo>
                    <a:pt x="30" y="194"/>
                  </a:lnTo>
                </a:path>
              </a:pathLst>
            </a:custGeom>
            <a:solidFill>
              <a:srgbClr val="FF0000"/>
            </a:solidFill>
            <a:ln w="25400" cap="rnd">
              <a:noFill/>
              <a:round/>
              <a:headEnd/>
              <a:tailEnd/>
            </a:ln>
          </p:spPr>
          <p:txBody>
            <a:bodyPr/>
            <a:lstStyle/>
            <a:p>
              <a:endParaRPr lang="en-US"/>
            </a:p>
          </p:txBody>
        </p:sp>
      </p:grpSp>
      <p:sp>
        <p:nvSpPr>
          <p:cNvPr id="24580" name="Rectangle 46"/>
          <p:cNvSpPr>
            <a:spLocks noChangeArrowheads="1"/>
          </p:cNvSpPr>
          <p:nvPr/>
        </p:nvSpPr>
        <p:spPr bwMode="auto">
          <a:xfrm>
            <a:off x="304800" y="254000"/>
            <a:ext cx="8458200" cy="1674813"/>
          </a:xfrm>
          <a:prstGeom prst="rect">
            <a:avLst/>
          </a:prstGeom>
          <a:noFill/>
          <a:ln w="12700">
            <a:noFill/>
            <a:miter lim="800000"/>
            <a:headEnd/>
            <a:tailEnd/>
          </a:ln>
        </p:spPr>
        <p:txBody>
          <a:bodyPr lIns="90488" tIns="44450" rIns="90488" bIns="44450">
            <a:spAutoFit/>
          </a:bodyPr>
          <a:lstStyle/>
          <a:p>
            <a:pPr algn="l"/>
            <a:r>
              <a:rPr lang="en-US" sz="4800" b="1">
                <a:solidFill>
                  <a:schemeClr val="hlink"/>
                </a:solidFill>
              </a:rPr>
              <a:t>Systematic Sampling </a:t>
            </a:r>
            <a:r>
              <a:rPr lang="en-US" sz="4800" b="1"/>
              <a:t>- </a:t>
            </a:r>
            <a:r>
              <a:rPr lang="en-US" sz="2800" b="1"/>
              <a:t>Select some starting point and then select every  K th element in the population</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47"/>
                                        </p:tgtEl>
                                        <p:attrNameLst>
                                          <p:attrName>style.visibility</p:attrName>
                                        </p:attrNameLst>
                                      </p:cBhvr>
                                      <p:to>
                                        <p:strVal val="visible"/>
                                      </p:to>
                                    </p:set>
                                    <p:anim calcmode="lin" valueType="num">
                                      <p:cBhvr>
                                        <p:cTn id="7" dur="500" fill="hold"/>
                                        <p:tgtEl>
                                          <p:spTgt spid="47"/>
                                        </p:tgtEl>
                                        <p:attrNameLst>
                                          <p:attrName>ppt_w</p:attrName>
                                        </p:attrNameLst>
                                      </p:cBhvr>
                                      <p:tavLst>
                                        <p:tav tm="0">
                                          <p:val>
                                            <p:fltVal val="0"/>
                                          </p:val>
                                        </p:tav>
                                        <p:tav tm="100000">
                                          <p:val>
                                            <p:strVal val="#ppt_w"/>
                                          </p:val>
                                        </p:tav>
                                      </p:tavLst>
                                    </p:anim>
                                    <p:anim calcmode="lin" valueType="num">
                                      <p:cBhvr>
                                        <p:cTn id="8" dur="500" fill="hold"/>
                                        <p:tgtEl>
                                          <p:spTgt spid="4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ChangeArrowheads="1"/>
          </p:cNvSpPr>
          <p:nvPr/>
        </p:nvSpPr>
        <p:spPr bwMode="auto">
          <a:xfrm>
            <a:off x="304800" y="304800"/>
            <a:ext cx="8534400" cy="6172200"/>
          </a:xfrm>
          <a:prstGeom prst="rect">
            <a:avLst/>
          </a:prstGeom>
          <a:solidFill>
            <a:schemeClr val="bg1">
              <a:alpha val="67058"/>
            </a:schemeClr>
          </a:solidFill>
          <a:ln w="19050">
            <a:solidFill>
              <a:schemeClr val="accent1">
                <a:lumMod val="50000"/>
              </a:schemeClr>
            </a:solidFill>
            <a:miter lim="800000"/>
            <a:headEnd/>
            <a:tailEnd/>
          </a:ln>
        </p:spPr>
        <p:txBody>
          <a:bodyPr wrap="none" anchor="ctr"/>
          <a:lstStyle/>
          <a:p>
            <a:pPr>
              <a:defRPr/>
            </a:pPr>
            <a:endParaRPr lang="en-US"/>
          </a:p>
        </p:txBody>
      </p:sp>
      <p:sp>
        <p:nvSpPr>
          <p:cNvPr id="25603" name="Rectangle 2"/>
          <p:cNvSpPr>
            <a:spLocks noChangeArrowheads="1"/>
          </p:cNvSpPr>
          <p:nvPr/>
        </p:nvSpPr>
        <p:spPr bwMode="auto">
          <a:xfrm>
            <a:off x="6178550" y="2749550"/>
            <a:ext cx="673100" cy="292100"/>
          </a:xfrm>
          <a:prstGeom prst="rect">
            <a:avLst/>
          </a:prstGeom>
          <a:solidFill>
            <a:schemeClr val="bg1"/>
          </a:solidFill>
          <a:ln w="12700">
            <a:solidFill>
              <a:schemeClr val="bg1"/>
            </a:solidFill>
            <a:miter lim="800000"/>
            <a:headEnd/>
            <a:tailEnd/>
          </a:ln>
        </p:spPr>
        <p:txBody>
          <a:bodyPr wrap="none" anchor="ctr"/>
          <a:lstStyle/>
          <a:p>
            <a:endParaRPr lang="en-US"/>
          </a:p>
        </p:txBody>
      </p:sp>
      <p:pic>
        <p:nvPicPr>
          <p:cNvPr id="25604" name="Picture 3"/>
          <p:cNvPicPr>
            <a:picLocks noChangeArrowheads="1"/>
          </p:cNvPicPr>
          <p:nvPr/>
        </p:nvPicPr>
        <p:blipFill>
          <a:blip r:embed="rId3" cstate="print"/>
          <a:srcRect/>
          <a:stretch>
            <a:fillRect/>
          </a:stretch>
        </p:blipFill>
        <p:spPr bwMode="auto">
          <a:xfrm>
            <a:off x="4400550" y="3810000"/>
            <a:ext cx="1524000" cy="2209800"/>
          </a:xfrm>
          <a:prstGeom prst="rect">
            <a:avLst/>
          </a:prstGeom>
          <a:noFill/>
          <a:ln w="12700">
            <a:noFill/>
            <a:miter lim="800000"/>
            <a:headEnd/>
            <a:tailEnd/>
          </a:ln>
        </p:spPr>
      </p:pic>
      <p:pic>
        <p:nvPicPr>
          <p:cNvPr id="25605" name="Picture 4"/>
          <p:cNvPicPr>
            <a:picLocks noChangeArrowheads="1"/>
          </p:cNvPicPr>
          <p:nvPr/>
        </p:nvPicPr>
        <p:blipFill>
          <a:blip r:embed="rId4" cstate="print"/>
          <a:srcRect/>
          <a:stretch>
            <a:fillRect/>
          </a:stretch>
        </p:blipFill>
        <p:spPr bwMode="auto">
          <a:xfrm>
            <a:off x="2393950" y="1790700"/>
            <a:ext cx="1854200" cy="2819400"/>
          </a:xfrm>
          <a:prstGeom prst="rect">
            <a:avLst/>
          </a:prstGeom>
          <a:noFill/>
          <a:ln w="12700">
            <a:noFill/>
            <a:miter lim="800000"/>
            <a:headEnd/>
            <a:tailEnd/>
          </a:ln>
        </p:spPr>
      </p:pic>
      <p:sp>
        <p:nvSpPr>
          <p:cNvPr id="25606" name="Freeform 5"/>
          <p:cNvSpPr>
            <a:spLocks/>
          </p:cNvSpPr>
          <p:nvPr/>
        </p:nvSpPr>
        <p:spPr bwMode="auto">
          <a:xfrm>
            <a:off x="3735388" y="1612900"/>
            <a:ext cx="2438400" cy="1958975"/>
          </a:xfrm>
          <a:custGeom>
            <a:avLst/>
            <a:gdLst>
              <a:gd name="T0" fmla="*/ 2147483647 w 1536"/>
              <a:gd name="T1" fmla="*/ 2147483647 h 1234"/>
              <a:gd name="T2" fmla="*/ 2147483647 w 1536"/>
              <a:gd name="T3" fmla="*/ 2147483647 h 1234"/>
              <a:gd name="T4" fmla="*/ 2147483647 w 1536"/>
              <a:gd name="T5" fmla="*/ 2147483647 h 1234"/>
              <a:gd name="T6" fmla="*/ 2147483647 w 1536"/>
              <a:gd name="T7" fmla="*/ 2147483647 h 1234"/>
              <a:gd name="T8" fmla="*/ 2147483647 w 1536"/>
              <a:gd name="T9" fmla="*/ 2147483647 h 1234"/>
              <a:gd name="T10" fmla="*/ 2147483647 w 1536"/>
              <a:gd name="T11" fmla="*/ 2147483647 h 1234"/>
              <a:gd name="T12" fmla="*/ 2147483647 w 1536"/>
              <a:gd name="T13" fmla="*/ 0 h 1234"/>
              <a:gd name="T14" fmla="*/ 2147483647 w 1536"/>
              <a:gd name="T15" fmla="*/ 2147483647 h 1234"/>
              <a:gd name="T16" fmla="*/ 2147483647 w 1536"/>
              <a:gd name="T17" fmla="*/ 2147483647 h 1234"/>
              <a:gd name="T18" fmla="*/ 2147483647 w 1536"/>
              <a:gd name="T19" fmla="*/ 2147483647 h 1234"/>
              <a:gd name="T20" fmla="*/ 2147483647 w 1536"/>
              <a:gd name="T21" fmla="*/ 2147483647 h 1234"/>
              <a:gd name="T22" fmla="*/ 2147483647 w 1536"/>
              <a:gd name="T23" fmla="*/ 2147483647 h 1234"/>
              <a:gd name="T24" fmla="*/ 2147483647 w 1536"/>
              <a:gd name="T25" fmla="*/ 2147483647 h 1234"/>
              <a:gd name="T26" fmla="*/ 2147483647 w 1536"/>
              <a:gd name="T27" fmla="*/ 2147483647 h 1234"/>
              <a:gd name="T28" fmla="*/ 2147483647 w 1536"/>
              <a:gd name="T29" fmla="*/ 2147483647 h 1234"/>
              <a:gd name="T30" fmla="*/ 2147483647 w 1536"/>
              <a:gd name="T31" fmla="*/ 2147483647 h 1234"/>
              <a:gd name="T32" fmla="*/ 2147483647 w 1536"/>
              <a:gd name="T33" fmla="*/ 2147483647 h 1234"/>
              <a:gd name="T34" fmla="*/ 2147483647 w 1536"/>
              <a:gd name="T35" fmla="*/ 2147483647 h 1234"/>
              <a:gd name="T36" fmla="*/ 2147483647 w 1536"/>
              <a:gd name="T37" fmla="*/ 2147483647 h 1234"/>
              <a:gd name="T38" fmla="*/ 2147483647 w 1536"/>
              <a:gd name="T39" fmla="*/ 2147483647 h 1234"/>
              <a:gd name="T40" fmla="*/ 2147483647 w 1536"/>
              <a:gd name="T41" fmla="*/ 2147483647 h 1234"/>
              <a:gd name="T42" fmla="*/ 2147483647 w 1536"/>
              <a:gd name="T43" fmla="*/ 2147483647 h 1234"/>
              <a:gd name="T44" fmla="*/ 2147483647 w 1536"/>
              <a:gd name="T45" fmla="*/ 2147483647 h 1234"/>
              <a:gd name="T46" fmla="*/ 2147483647 w 1536"/>
              <a:gd name="T47" fmla="*/ 2147483647 h 1234"/>
              <a:gd name="T48" fmla="*/ 2147483647 w 1536"/>
              <a:gd name="T49" fmla="*/ 2147483647 h 1234"/>
              <a:gd name="T50" fmla="*/ 2147483647 w 1536"/>
              <a:gd name="T51" fmla="*/ 2147483647 h 1234"/>
              <a:gd name="T52" fmla="*/ 2147483647 w 1536"/>
              <a:gd name="T53" fmla="*/ 2147483647 h 1234"/>
              <a:gd name="T54" fmla="*/ 2147483647 w 1536"/>
              <a:gd name="T55" fmla="*/ 2147483647 h 1234"/>
              <a:gd name="T56" fmla="*/ 2147483647 w 1536"/>
              <a:gd name="T57" fmla="*/ 2147483647 h 1234"/>
              <a:gd name="T58" fmla="*/ 2147483647 w 1536"/>
              <a:gd name="T59" fmla="*/ 2147483647 h 1234"/>
              <a:gd name="T60" fmla="*/ 2147483647 w 1536"/>
              <a:gd name="T61" fmla="*/ 2147483647 h 1234"/>
              <a:gd name="T62" fmla="*/ 2147483647 w 1536"/>
              <a:gd name="T63" fmla="*/ 2147483647 h 1234"/>
              <a:gd name="T64" fmla="*/ 2147483647 w 1536"/>
              <a:gd name="T65" fmla="*/ 2147483647 h 1234"/>
              <a:gd name="T66" fmla="*/ 2147483647 w 1536"/>
              <a:gd name="T67" fmla="*/ 2147483647 h 1234"/>
              <a:gd name="T68" fmla="*/ 2147483647 w 1536"/>
              <a:gd name="T69" fmla="*/ 2147483647 h 1234"/>
              <a:gd name="T70" fmla="*/ 2147483647 w 1536"/>
              <a:gd name="T71" fmla="*/ 2147483647 h 1234"/>
              <a:gd name="T72" fmla="*/ 2147483647 w 1536"/>
              <a:gd name="T73" fmla="*/ 2147483647 h 1234"/>
              <a:gd name="T74" fmla="*/ 0 w 1536"/>
              <a:gd name="T75" fmla="*/ 2147483647 h 1234"/>
              <a:gd name="T76" fmla="*/ 2147483647 w 1536"/>
              <a:gd name="T77" fmla="*/ 2147483647 h 1234"/>
              <a:gd name="T78" fmla="*/ 2147483647 w 1536"/>
              <a:gd name="T79" fmla="*/ 2147483647 h 123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536"/>
              <a:gd name="T121" fmla="*/ 0 h 1234"/>
              <a:gd name="T122" fmla="*/ 1536 w 1536"/>
              <a:gd name="T123" fmla="*/ 1234 h 123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536" h="1234">
                <a:moveTo>
                  <a:pt x="105" y="228"/>
                </a:moveTo>
                <a:lnTo>
                  <a:pt x="141" y="199"/>
                </a:lnTo>
                <a:lnTo>
                  <a:pt x="180" y="167"/>
                </a:lnTo>
                <a:lnTo>
                  <a:pt x="224" y="138"/>
                </a:lnTo>
                <a:lnTo>
                  <a:pt x="261" y="117"/>
                </a:lnTo>
                <a:lnTo>
                  <a:pt x="325" y="86"/>
                </a:lnTo>
                <a:lnTo>
                  <a:pt x="399" y="60"/>
                </a:lnTo>
                <a:lnTo>
                  <a:pt x="455" y="43"/>
                </a:lnTo>
                <a:lnTo>
                  <a:pt x="516" y="27"/>
                </a:lnTo>
                <a:lnTo>
                  <a:pt x="568" y="18"/>
                </a:lnTo>
                <a:lnTo>
                  <a:pt x="630" y="8"/>
                </a:lnTo>
                <a:lnTo>
                  <a:pt x="679" y="2"/>
                </a:lnTo>
                <a:lnTo>
                  <a:pt x="742" y="0"/>
                </a:lnTo>
                <a:lnTo>
                  <a:pt x="801" y="0"/>
                </a:lnTo>
                <a:lnTo>
                  <a:pt x="883" y="5"/>
                </a:lnTo>
                <a:lnTo>
                  <a:pt x="948" y="14"/>
                </a:lnTo>
                <a:lnTo>
                  <a:pt x="1005" y="26"/>
                </a:lnTo>
                <a:lnTo>
                  <a:pt x="1075" y="40"/>
                </a:lnTo>
                <a:lnTo>
                  <a:pt x="1125" y="54"/>
                </a:lnTo>
                <a:lnTo>
                  <a:pt x="1182" y="73"/>
                </a:lnTo>
                <a:lnTo>
                  <a:pt x="1253" y="104"/>
                </a:lnTo>
                <a:lnTo>
                  <a:pt x="1310" y="134"/>
                </a:lnTo>
                <a:lnTo>
                  <a:pt x="1362" y="169"/>
                </a:lnTo>
                <a:lnTo>
                  <a:pt x="1400" y="201"/>
                </a:lnTo>
                <a:lnTo>
                  <a:pt x="1434" y="231"/>
                </a:lnTo>
                <a:lnTo>
                  <a:pt x="1489" y="301"/>
                </a:lnTo>
                <a:lnTo>
                  <a:pt x="1511" y="347"/>
                </a:lnTo>
                <a:lnTo>
                  <a:pt x="1530" y="405"/>
                </a:lnTo>
                <a:lnTo>
                  <a:pt x="1535" y="447"/>
                </a:lnTo>
                <a:lnTo>
                  <a:pt x="1530" y="501"/>
                </a:lnTo>
                <a:lnTo>
                  <a:pt x="1520" y="537"/>
                </a:lnTo>
                <a:lnTo>
                  <a:pt x="1504" y="582"/>
                </a:lnTo>
                <a:lnTo>
                  <a:pt x="1476" y="630"/>
                </a:lnTo>
                <a:lnTo>
                  <a:pt x="1431" y="684"/>
                </a:lnTo>
                <a:lnTo>
                  <a:pt x="1373" y="734"/>
                </a:lnTo>
                <a:lnTo>
                  <a:pt x="1308" y="776"/>
                </a:lnTo>
                <a:lnTo>
                  <a:pt x="1243" y="812"/>
                </a:lnTo>
                <a:lnTo>
                  <a:pt x="1200" y="830"/>
                </a:lnTo>
                <a:lnTo>
                  <a:pt x="1182" y="876"/>
                </a:lnTo>
                <a:lnTo>
                  <a:pt x="1156" y="925"/>
                </a:lnTo>
                <a:lnTo>
                  <a:pt x="1122" y="977"/>
                </a:lnTo>
                <a:lnTo>
                  <a:pt x="1088" y="1019"/>
                </a:lnTo>
                <a:lnTo>
                  <a:pt x="1041" y="1073"/>
                </a:lnTo>
                <a:lnTo>
                  <a:pt x="993" y="1115"/>
                </a:lnTo>
                <a:lnTo>
                  <a:pt x="945" y="1148"/>
                </a:lnTo>
                <a:lnTo>
                  <a:pt x="892" y="1180"/>
                </a:lnTo>
                <a:lnTo>
                  <a:pt x="822" y="1212"/>
                </a:lnTo>
                <a:lnTo>
                  <a:pt x="753" y="1233"/>
                </a:lnTo>
                <a:lnTo>
                  <a:pt x="822" y="1186"/>
                </a:lnTo>
                <a:lnTo>
                  <a:pt x="869" y="1147"/>
                </a:lnTo>
                <a:lnTo>
                  <a:pt x="909" y="1102"/>
                </a:lnTo>
                <a:lnTo>
                  <a:pt x="952" y="1053"/>
                </a:lnTo>
                <a:lnTo>
                  <a:pt x="983" y="1008"/>
                </a:lnTo>
                <a:lnTo>
                  <a:pt x="1009" y="960"/>
                </a:lnTo>
                <a:lnTo>
                  <a:pt x="1031" y="904"/>
                </a:lnTo>
                <a:lnTo>
                  <a:pt x="1039" y="882"/>
                </a:lnTo>
                <a:lnTo>
                  <a:pt x="986" y="891"/>
                </a:lnTo>
                <a:lnTo>
                  <a:pt x="913" y="904"/>
                </a:lnTo>
                <a:lnTo>
                  <a:pt x="831" y="909"/>
                </a:lnTo>
                <a:lnTo>
                  <a:pt x="775" y="912"/>
                </a:lnTo>
                <a:lnTo>
                  <a:pt x="724" y="911"/>
                </a:lnTo>
                <a:lnTo>
                  <a:pt x="678" y="908"/>
                </a:lnTo>
                <a:lnTo>
                  <a:pt x="623" y="904"/>
                </a:lnTo>
                <a:lnTo>
                  <a:pt x="561" y="895"/>
                </a:lnTo>
                <a:lnTo>
                  <a:pt x="491" y="879"/>
                </a:lnTo>
                <a:lnTo>
                  <a:pt x="419" y="859"/>
                </a:lnTo>
                <a:lnTo>
                  <a:pt x="364" y="843"/>
                </a:lnTo>
                <a:lnTo>
                  <a:pt x="298" y="812"/>
                </a:lnTo>
                <a:lnTo>
                  <a:pt x="253" y="791"/>
                </a:lnTo>
                <a:lnTo>
                  <a:pt x="201" y="760"/>
                </a:lnTo>
                <a:lnTo>
                  <a:pt x="146" y="717"/>
                </a:lnTo>
                <a:lnTo>
                  <a:pt x="105" y="682"/>
                </a:lnTo>
                <a:lnTo>
                  <a:pt x="67" y="640"/>
                </a:lnTo>
                <a:lnTo>
                  <a:pt x="33" y="587"/>
                </a:lnTo>
                <a:lnTo>
                  <a:pt x="11" y="523"/>
                </a:lnTo>
                <a:lnTo>
                  <a:pt x="0" y="472"/>
                </a:lnTo>
                <a:lnTo>
                  <a:pt x="7" y="406"/>
                </a:lnTo>
                <a:lnTo>
                  <a:pt x="17" y="366"/>
                </a:lnTo>
                <a:lnTo>
                  <a:pt x="31" y="329"/>
                </a:lnTo>
                <a:lnTo>
                  <a:pt x="62" y="282"/>
                </a:lnTo>
                <a:lnTo>
                  <a:pt x="105" y="228"/>
                </a:lnTo>
              </a:path>
            </a:pathLst>
          </a:custGeom>
          <a:solidFill>
            <a:srgbClr val="FFFFFF"/>
          </a:solidFill>
          <a:ln w="12700" cap="rnd">
            <a:solidFill>
              <a:srgbClr val="000000"/>
            </a:solidFill>
            <a:round/>
            <a:headEnd/>
            <a:tailEnd/>
          </a:ln>
        </p:spPr>
        <p:txBody>
          <a:bodyPr/>
          <a:lstStyle/>
          <a:p>
            <a:endParaRPr lang="en-US"/>
          </a:p>
        </p:txBody>
      </p:sp>
      <p:sp>
        <p:nvSpPr>
          <p:cNvPr id="25607" name="Rectangle 6"/>
          <p:cNvSpPr>
            <a:spLocks noChangeArrowheads="1"/>
          </p:cNvSpPr>
          <p:nvPr/>
        </p:nvSpPr>
        <p:spPr bwMode="auto">
          <a:xfrm>
            <a:off x="4098925" y="1704975"/>
            <a:ext cx="1870075" cy="1200150"/>
          </a:xfrm>
          <a:prstGeom prst="rect">
            <a:avLst/>
          </a:prstGeom>
          <a:noFill/>
          <a:ln w="12700">
            <a:noFill/>
            <a:miter lim="800000"/>
            <a:headEnd/>
            <a:tailEnd/>
          </a:ln>
        </p:spPr>
        <p:txBody>
          <a:bodyPr wrap="none" lIns="90488" tIns="44450" rIns="90488" bIns="44450">
            <a:spAutoFit/>
          </a:bodyPr>
          <a:lstStyle/>
          <a:p>
            <a:pPr algn="ctr"/>
            <a:r>
              <a:rPr lang="en-US" b="1"/>
              <a:t>Hey!</a:t>
            </a:r>
          </a:p>
          <a:p>
            <a:pPr algn="ctr"/>
            <a:r>
              <a:rPr lang="en-US" b="1"/>
              <a:t>Do you believe </a:t>
            </a:r>
          </a:p>
          <a:p>
            <a:pPr algn="ctr"/>
            <a:r>
              <a:rPr lang="en-US" b="1"/>
              <a:t>in the death</a:t>
            </a:r>
          </a:p>
          <a:p>
            <a:pPr algn="ctr"/>
            <a:r>
              <a:rPr lang="en-US" b="1"/>
              <a:t>penalty?</a:t>
            </a:r>
          </a:p>
        </p:txBody>
      </p:sp>
      <p:sp>
        <p:nvSpPr>
          <p:cNvPr id="25608" name="Rectangle 7"/>
          <p:cNvSpPr>
            <a:spLocks noChangeArrowheads="1"/>
          </p:cNvSpPr>
          <p:nvPr/>
        </p:nvSpPr>
        <p:spPr bwMode="auto">
          <a:xfrm>
            <a:off x="392113" y="330200"/>
            <a:ext cx="8337550" cy="1138238"/>
          </a:xfrm>
          <a:prstGeom prst="rect">
            <a:avLst/>
          </a:prstGeom>
          <a:noFill/>
          <a:ln w="12700">
            <a:noFill/>
            <a:miter lim="800000"/>
            <a:headEnd/>
            <a:tailEnd/>
          </a:ln>
        </p:spPr>
        <p:txBody>
          <a:bodyPr lIns="90488" tIns="44450" rIns="90488" bIns="44450">
            <a:spAutoFit/>
          </a:bodyPr>
          <a:lstStyle/>
          <a:p>
            <a:r>
              <a:rPr lang="en-US" sz="4000" b="1">
                <a:solidFill>
                  <a:schemeClr val="hlink"/>
                </a:solidFill>
              </a:rPr>
              <a:t>Convenience Sampling </a:t>
            </a:r>
            <a:r>
              <a:rPr lang="en-US" sz="4000">
                <a:solidFill>
                  <a:schemeClr val="tx2"/>
                </a:solidFill>
              </a:rPr>
              <a:t>- </a:t>
            </a:r>
            <a:r>
              <a:rPr lang="en-US" sz="2800" b="1"/>
              <a:t>use results that are readily available</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Rectangle 5"/>
          <p:cNvSpPr>
            <a:spLocks noChangeArrowheads="1"/>
          </p:cNvSpPr>
          <p:nvPr/>
        </p:nvSpPr>
        <p:spPr bwMode="auto">
          <a:xfrm>
            <a:off x="304800" y="304800"/>
            <a:ext cx="8534400" cy="6172200"/>
          </a:xfrm>
          <a:prstGeom prst="rect">
            <a:avLst/>
          </a:prstGeom>
          <a:solidFill>
            <a:schemeClr val="bg1">
              <a:alpha val="67058"/>
            </a:schemeClr>
          </a:solidFill>
          <a:ln w="19050">
            <a:solidFill>
              <a:schemeClr val="accent1">
                <a:lumMod val="50000"/>
              </a:schemeClr>
            </a:solidFill>
            <a:miter lim="800000"/>
            <a:headEnd/>
            <a:tailEnd/>
          </a:ln>
        </p:spPr>
        <p:txBody>
          <a:bodyPr wrap="none" anchor="ctr"/>
          <a:lstStyle/>
          <a:p>
            <a:pPr>
              <a:defRPr/>
            </a:pPr>
            <a:endParaRPr lang="en-US"/>
          </a:p>
        </p:txBody>
      </p:sp>
      <p:grpSp>
        <p:nvGrpSpPr>
          <p:cNvPr id="2" name="Group 39"/>
          <p:cNvGrpSpPr>
            <a:grpSpLocks/>
          </p:cNvGrpSpPr>
          <p:nvPr/>
        </p:nvGrpSpPr>
        <p:grpSpPr bwMode="auto">
          <a:xfrm>
            <a:off x="1435100" y="2425700"/>
            <a:ext cx="5359400" cy="1835150"/>
            <a:chOff x="904" y="1528"/>
            <a:chExt cx="3376" cy="1156"/>
          </a:xfrm>
        </p:grpSpPr>
        <p:sp>
          <p:nvSpPr>
            <p:cNvPr id="26666" name="Rectangle 2"/>
            <p:cNvSpPr>
              <a:spLocks noChangeArrowheads="1"/>
            </p:cNvSpPr>
            <p:nvPr/>
          </p:nvSpPr>
          <p:spPr bwMode="auto">
            <a:xfrm>
              <a:off x="904" y="1528"/>
              <a:ext cx="3376" cy="1156"/>
            </a:xfrm>
            <a:prstGeom prst="rect">
              <a:avLst/>
            </a:prstGeom>
            <a:solidFill>
              <a:srgbClr val="FFFFFF"/>
            </a:solidFill>
            <a:ln w="12700">
              <a:solidFill>
                <a:schemeClr val="tx1"/>
              </a:solidFill>
              <a:miter lim="800000"/>
              <a:headEnd/>
              <a:tailEnd/>
            </a:ln>
          </p:spPr>
          <p:txBody>
            <a:bodyPr wrap="none" anchor="ctr"/>
            <a:lstStyle/>
            <a:p>
              <a:endParaRPr lang="en-US"/>
            </a:p>
          </p:txBody>
        </p:sp>
        <p:grpSp>
          <p:nvGrpSpPr>
            <p:cNvPr id="3" name="Group 7"/>
            <p:cNvGrpSpPr>
              <a:grpSpLocks/>
            </p:cNvGrpSpPr>
            <p:nvPr/>
          </p:nvGrpSpPr>
          <p:grpSpPr bwMode="auto">
            <a:xfrm>
              <a:off x="2105" y="1551"/>
              <a:ext cx="231" cy="481"/>
              <a:chOff x="2105" y="1551"/>
              <a:chExt cx="231" cy="481"/>
            </a:xfrm>
          </p:grpSpPr>
          <p:sp>
            <p:nvSpPr>
              <p:cNvPr id="26699" name="AutoShape 3"/>
              <p:cNvSpPr>
                <a:spLocks noChangeArrowheads="1"/>
              </p:cNvSpPr>
              <p:nvPr/>
            </p:nvSpPr>
            <p:spPr bwMode="auto">
              <a:xfrm rot="10800000" flipH="1" flipV="1">
                <a:off x="2105" y="1630"/>
                <a:ext cx="231" cy="8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88 w 21600"/>
                  <a:gd name="T13" fmla="*/ 4469 h 21600"/>
                  <a:gd name="T14" fmla="*/ 17112 w 21600"/>
                  <a:gd name="T15" fmla="*/ 17131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lnTo>
                      <a:pt x="0" y="0"/>
                    </a:lnTo>
                    <a:close/>
                  </a:path>
                </a:pathLst>
              </a:custGeom>
              <a:solidFill>
                <a:srgbClr val="73A4CD"/>
              </a:solidFill>
              <a:ln w="12700">
                <a:solidFill>
                  <a:srgbClr val="73AFD2"/>
                </a:solidFill>
                <a:miter lim="800000"/>
                <a:headEnd/>
                <a:tailEnd/>
              </a:ln>
            </p:spPr>
            <p:txBody>
              <a:bodyPr wrap="none" anchor="ctr"/>
              <a:lstStyle/>
              <a:p>
                <a:endParaRPr lang="en-US"/>
              </a:p>
            </p:txBody>
          </p:sp>
          <p:sp>
            <p:nvSpPr>
              <p:cNvPr id="26700" name="AutoShape 4"/>
              <p:cNvSpPr>
                <a:spLocks noChangeArrowheads="1"/>
              </p:cNvSpPr>
              <p:nvPr/>
            </p:nvSpPr>
            <p:spPr bwMode="auto">
              <a:xfrm flipV="1">
                <a:off x="2105" y="1725"/>
                <a:ext cx="231" cy="18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88 w 21600"/>
                  <a:gd name="T13" fmla="*/ 4535 h 21600"/>
                  <a:gd name="T14" fmla="*/ 17112 w 21600"/>
                  <a:gd name="T15" fmla="*/ 17065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lnTo>
                      <a:pt x="0" y="0"/>
                    </a:lnTo>
                    <a:close/>
                  </a:path>
                </a:pathLst>
              </a:custGeom>
              <a:solidFill>
                <a:srgbClr val="73A4CD"/>
              </a:solidFill>
              <a:ln w="12700">
                <a:solidFill>
                  <a:srgbClr val="73AFD2"/>
                </a:solidFill>
                <a:miter lim="800000"/>
                <a:headEnd/>
                <a:tailEnd/>
              </a:ln>
            </p:spPr>
            <p:txBody>
              <a:bodyPr wrap="none" anchor="ctr"/>
              <a:lstStyle/>
              <a:p>
                <a:endParaRPr lang="en-US"/>
              </a:p>
            </p:txBody>
          </p:sp>
          <p:sp>
            <p:nvSpPr>
              <p:cNvPr id="26701" name="AutoShape 5"/>
              <p:cNvSpPr>
                <a:spLocks noChangeArrowheads="1"/>
              </p:cNvSpPr>
              <p:nvPr/>
            </p:nvSpPr>
            <p:spPr bwMode="auto">
              <a:xfrm rot="10800000" flipH="1" flipV="1">
                <a:off x="2170" y="1899"/>
                <a:ext cx="79" cy="13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375 w 21600"/>
                  <a:gd name="T13" fmla="*/ 4547 h 21600"/>
                  <a:gd name="T14" fmla="*/ 17225 w 21600"/>
                  <a:gd name="T15" fmla="*/ 17053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lnTo>
                      <a:pt x="0" y="0"/>
                    </a:lnTo>
                    <a:close/>
                  </a:path>
                </a:pathLst>
              </a:custGeom>
              <a:solidFill>
                <a:srgbClr val="73A4CD"/>
              </a:solidFill>
              <a:ln w="12700">
                <a:solidFill>
                  <a:srgbClr val="73AFD2"/>
                </a:solidFill>
                <a:miter lim="800000"/>
                <a:headEnd/>
                <a:tailEnd/>
              </a:ln>
            </p:spPr>
            <p:txBody>
              <a:bodyPr wrap="none" anchor="ctr"/>
              <a:lstStyle/>
              <a:p>
                <a:endParaRPr lang="en-US"/>
              </a:p>
            </p:txBody>
          </p:sp>
          <p:sp>
            <p:nvSpPr>
              <p:cNvPr id="26702" name="Oval 6"/>
              <p:cNvSpPr>
                <a:spLocks noChangeArrowheads="1"/>
              </p:cNvSpPr>
              <p:nvPr/>
            </p:nvSpPr>
            <p:spPr bwMode="auto">
              <a:xfrm>
                <a:off x="2170" y="1551"/>
                <a:ext cx="100" cy="71"/>
              </a:xfrm>
              <a:prstGeom prst="ellipse">
                <a:avLst/>
              </a:prstGeom>
              <a:solidFill>
                <a:srgbClr val="73A4CD"/>
              </a:solidFill>
              <a:ln w="12700">
                <a:solidFill>
                  <a:srgbClr val="73AFD2"/>
                </a:solidFill>
                <a:round/>
                <a:headEnd/>
                <a:tailEnd/>
              </a:ln>
            </p:spPr>
            <p:txBody>
              <a:bodyPr wrap="none" anchor="ctr"/>
              <a:lstStyle/>
              <a:p>
                <a:endParaRPr lang="en-US"/>
              </a:p>
            </p:txBody>
          </p:sp>
        </p:grpSp>
        <p:sp>
          <p:nvSpPr>
            <p:cNvPr id="26668" name="Line 8"/>
            <p:cNvSpPr>
              <a:spLocks noChangeShapeType="1"/>
            </p:cNvSpPr>
            <p:nvPr/>
          </p:nvSpPr>
          <p:spPr bwMode="auto">
            <a:xfrm>
              <a:off x="2450" y="1528"/>
              <a:ext cx="0" cy="1156"/>
            </a:xfrm>
            <a:prstGeom prst="line">
              <a:avLst/>
            </a:prstGeom>
            <a:noFill/>
            <a:ln w="12700">
              <a:solidFill>
                <a:schemeClr val="tx1"/>
              </a:solidFill>
              <a:round/>
              <a:headEnd/>
              <a:tailEnd/>
            </a:ln>
          </p:spPr>
          <p:txBody>
            <a:bodyPr wrap="none" anchor="ctr"/>
            <a:lstStyle/>
            <a:p>
              <a:endParaRPr lang="en-US"/>
            </a:p>
          </p:txBody>
        </p:sp>
        <p:grpSp>
          <p:nvGrpSpPr>
            <p:cNvPr id="4" name="Group 12"/>
            <p:cNvGrpSpPr>
              <a:grpSpLocks/>
            </p:cNvGrpSpPr>
            <p:nvPr/>
          </p:nvGrpSpPr>
          <p:grpSpPr bwMode="auto">
            <a:xfrm>
              <a:off x="2517" y="2040"/>
              <a:ext cx="308" cy="621"/>
              <a:chOff x="2517" y="2040"/>
              <a:chExt cx="308" cy="621"/>
            </a:xfrm>
          </p:grpSpPr>
          <p:sp>
            <p:nvSpPr>
              <p:cNvPr id="26696" name="AutoShape 9"/>
              <p:cNvSpPr>
                <a:spLocks noChangeArrowheads="1"/>
              </p:cNvSpPr>
              <p:nvPr/>
            </p:nvSpPr>
            <p:spPr bwMode="auto">
              <a:xfrm>
                <a:off x="2517" y="2137"/>
                <a:ext cx="308" cy="288"/>
              </a:xfrm>
              <a:prstGeom prst="roundRect">
                <a:avLst>
                  <a:gd name="adj" fmla="val 12495"/>
                </a:avLst>
              </a:prstGeom>
              <a:solidFill>
                <a:schemeClr val="tx1"/>
              </a:solidFill>
              <a:ln w="12700">
                <a:solidFill>
                  <a:schemeClr val="tx1"/>
                </a:solidFill>
                <a:round/>
                <a:headEnd/>
                <a:tailEnd/>
              </a:ln>
            </p:spPr>
            <p:txBody>
              <a:bodyPr wrap="none" anchor="ctr"/>
              <a:lstStyle/>
              <a:p>
                <a:endParaRPr lang="en-US"/>
              </a:p>
            </p:txBody>
          </p:sp>
          <p:sp>
            <p:nvSpPr>
              <p:cNvPr id="26697" name="Oval 10"/>
              <p:cNvSpPr>
                <a:spLocks noChangeArrowheads="1"/>
              </p:cNvSpPr>
              <p:nvPr/>
            </p:nvSpPr>
            <p:spPr bwMode="auto">
              <a:xfrm>
                <a:off x="2595" y="2040"/>
                <a:ext cx="151" cy="89"/>
              </a:xfrm>
              <a:prstGeom prst="ellipse">
                <a:avLst/>
              </a:prstGeom>
              <a:solidFill>
                <a:schemeClr val="tx1"/>
              </a:solidFill>
              <a:ln w="12700">
                <a:solidFill>
                  <a:schemeClr val="tx1"/>
                </a:solidFill>
                <a:round/>
                <a:headEnd/>
                <a:tailEnd/>
              </a:ln>
            </p:spPr>
            <p:txBody>
              <a:bodyPr wrap="none" anchor="ctr"/>
              <a:lstStyle/>
              <a:p>
                <a:endParaRPr lang="en-US"/>
              </a:p>
            </p:txBody>
          </p:sp>
          <p:sp>
            <p:nvSpPr>
              <p:cNvPr id="26698" name="Rectangle 11"/>
              <p:cNvSpPr>
                <a:spLocks noChangeArrowheads="1"/>
              </p:cNvSpPr>
              <p:nvPr/>
            </p:nvSpPr>
            <p:spPr bwMode="auto">
              <a:xfrm>
                <a:off x="2595" y="2403"/>
                <a:ext cx="151" cy="258"/>
              </a:xfrm>
              <a:prstGeom prst="rect">
                <a:avLst/>
              </a:prstGeom>
              <a:solidFill>
                <a:schemeClr val="tx1"/>
              </a:solidFill>
              <a:ln w="12700">
                <a:solidFill>
                  <a:schemeClr val="tx1"/>
                </a:solidFill>
                <a:miter lim="800000"/>
                <a:headEnd/>
                <a:tailEnd/>
              </a:ln>
            </p:spPr>
            <p:txBody>
              <a:bodyPr wrap="none" anchor="ctr"/>
              <a:lstStyle/>
              <a:p>
                <a:endParaRPr lang="en-US"/>
              </a:p>
            </p:txBody>
          </p:sp>
        </p:grpSp>
        <p:grpSp>
          <p:nvGrpSpPr>
            <p:cNvPr id="5" name="Group 17"/>
            <p:cNvGrpSpPr>
              <a:grpSpLocks/>
            </p:cNvGrpSpPr>
            <p:nvPr/>
          </p:nvGrpSpPr>
          <p:grpSpPr bwMode="auto">
            <a:xfrm>
              <a:off x="999" y="2040"/>
              <a:ext cx="347" cy="621"/>
              <a:chOff x="999" y="2040"/>
              <a:chExt cx="347" cy="621"/>
            </a:xfrm>
          </p:grpSpPr>
          <p:sp>
            <p:nvSpPr>
              <p:cNvPr id="26692" name="AutoShape 13"/>
              <p:cNvSpPr>
                <a:spLocks noChangeArrowheads="1"/>
              </p:cNvSpPr>
              <p:nvPr/>
            </p:nvSpPr>
            <p:spPr bwMode="auto">
              <a:xfrm rot="10800000" flipH="1" flipV="1">
                <a:off x="999" y="2142"/>
                <a:ext cx="347" cy="1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82 w 21600"/>
                  <a:gd name="T13" fmla="*/ 4588 h 21600"/>
                  <a:gd name="T14" fmla="*/ 17118 w 21600"/>
                  <a:gd name="T15" fmla="*/ 17012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lnTo>
                      <a:pt x="0" y="0"/>
                    </a:lnTo>
                    <a:close/>
                  </a:path>
                </a:pathLst>
              </a:custGeom>
              <a:solidFill>
                <a:schemeClr val="tx1"/>
              </a:solidFill>
              <a:ln w="12700">
                <a:solidFill>
                  <a:schemeClr val="tx1"/>
                </a:solidFill>
                <a:miter lim="800000"/>
                <a:headEnd/>
                <a:tailEnd/>
              </a:ln>
            </p:spPr>
            <p:txBody>
              <a:bodyPr wrap="none" anchor="ctr"/>
              <a:lstStyle/>
              <a:p>
                <a:endParaRPr lang="en-US"/>
              </a:p>
            </p:txBody>
          </p:sp>
          <p:sp>
            <p:nvSpPr>
              <p:cNvPr id="26693" name="AutoShape 14"/>
              <p:cNvSpPr>
                <a:spLocks noChangeArrowheads="1"/>
              </p:cNvSpPr>
              <p:nvPr/>
            </p:nvSpPr>
            <p:spPr bwMode="auto">
              <a:xfrm flipV="1">
                <a:off x="999" y="2263"/>
                <a:ext cx="347" cy="23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82 w 21600"/>
                  <a:gd name="T13" fmla="*/ 4485 h 21600"/>
                  <a:gd name="T14" fmla="*/ 17118 w 21600"/>
                  <a:gd name="T15" fmla="*/ 17115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lnTo>
                      <a:pt x="0" y="0"/>
                    </a:lnTo>
                    <a:close/>
                  </a:path>
                </a:pathLst>
              </a:custGeom>
              <a:solidFill>
                <a:schemeClr val="tx1"/>
              </a:solidFill>
              <a:ln w="12700">
                <a:solidFill>
                  <a:schemeClr val="tx1"/>
                </a:solidFill>
                <a:miter lim="800000"/>
                <a:headEnd/>
                <a:tailEnd/>
              </a:ln>
            </p:spPr>
            <p:txBody>
              <a:bodyPr wrap="none" anchor="ctr"/>
              <a:lstStyle/>
              <a:p>
                <a:endParaRPr lang="en-US"/>
              </a:p>
            </p:txBody>
          </p:sp>
          <p:sp>
            <p:nvSpPr>
              <p:cNvPr id="26694" name="AutoShape 15"/>
              <p:cNvSpPr>
                <a:spLocks noChangeArrowheads="1"/>
              </p:cNvSpPr>
              <p:nvPr/>
            </p:nvSpPr>
            <p:spPr bwMode="auto">
              <a:xfrm rot="10800000" flipH="1" flipV="1">
                <a:off x="1095" y="2486"/>
                <a:ext cx="123" cy="17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66 w 21600"/>
                  <a:gd name="T13" fmla="*/ 4443 h 21600"/>
                  <a:gd name="T14" fmla="*/ 17034 w 21600"/>
                  <a:gd name="T15" fmla="*/ 17157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lnTo>
                      <a:pt x="0" y="0"/>
                    </a:lnTo>
                    <a:close/>
                  </a:path>
                </a:pathLst>
              </a:custGeom>
              <a:solidFill>
                <a:schemeClr val="tx1"/>
              </a:solidFill>
              <a:ln w="12700">
                <a:solidFill>
                  <a:schemeClr val="tx1"/>
                </a:solidFill>
                <a:miter lim="800000"/>
                <a:headEnd/>
                <a:tailEnd/>
              </a:ln>
            </p:spPr>
            <p:txBody>
              <a:bodyPr wrap="none" anchor="ctr"/>
              <a:lstStyle/>
              <a:p>
                <a:endParaRPr lang="en-US"/>
              </a:p>
            </p:txBody>
          </p:sp>
          <p:sp>
            <p:nvSpPr>
              <p:cNvPr id="26695" name="Oval 16"/>
              <p:cNvSpPr>
                <a:spLocks noChangeArrowheads="1"/>
              </p:cNvSpPr>
              <p:nvPr/>
            </p:nvSpPr>
            <p:spPr bwMode="auto">
              <a:xfrm>
                <a:off x="1095" y="2040"/>
                <a:ext cx="155" cy="94"/>
              </a:xfrm>
              <a:prstGeom prst="ellipse">
                <a:avLst/>
              </a:prstGeom>
              <a:solidFill>
                <a:schemeClr val="tx1"/>
              </a:solidFill>
              <a:ln w="12700">
                <a:solidFill>
                  <a:schemeClr val="tx1"/>
                </a:solidFill>
                <a:round/>
                <a:headEnd/>
                <a:tailEnd/>
              </a:ln>
            </p:spPr>
            <p:txBody>
              <a:bodyPr wrap="none" anchor="ctr"/>
              <a:lstStyle/>
              <a:p>
                <a:endParaRPr lang="en-US"/>
              </a:p>
            </p:txBody>
          </p:sp>
        </p:grpSp>
        <p:grpSp>
          <p:nvGrpSpPr>
            <p:cNvPr id="6" name="Group 21"/>
            <p:cNvGrpSpPr>
              <a:grpSpLocks/>
            </p:cNvGrpSpPr>
            <p:nvPr/>
          </p:nvGrpSpPr>
          <p:grpSpPr bwMode="auto">
            <a:xfrm>
              <a:off x="3982" y="1575"/>
              <a:ext cx="203" cy="480"/>
              <a:chOff x="3982" y="1575"/>
              <a:chExt cx="203" cy="480"/>
            </a:xfrm>
          </p:grpSpPr>
          <p:sp>
            <p:nvSpPr>
              <p:cNvPr id="26689" name="AutoShape 18"/>
              <p:cNvSpPr>
                <a:spLocks noChangeArrowheads="1"/>
              </p:cNvSpPr>
              <p:nvPr/>
            </p:nvSpPr>
            <p:spPr bwMode="auto">
              <a:xfrm>
                <a:off x="3982" y="1650"/>
                <a:ext cx="203" cy="222"/>
              </a:xfrm>
              <a:prstGeom prst="roundRect">
                <a:avLst>
                  <a:gd name="adj" fmla="val 12495"/>
                </a:avLst>
              </a:prstGeom>
              <a:solidFill>
                <a:srgbClr val="73A4CD"/>
              </a:solidFill>
              <a:ln w="12700">
                <a:solidFill>
                  <a:srgbClr val="73AFD2"/>
                </a:solidFill>
                <a:round/>
                <a:headEnd/>
                <a:tailEnd/>
              </a:ln>
            </p:spPr>
            <p:txBody>
              <a:bodyPr wrap="none" anchor="ctr"/>
              <a:lstStyle/>
              <a:p>
                <a:endParaRPr lang="en-US"/>
              </a:p>
            </p:txBody>
          </p:sp>
          <p:sp>
            <p:nvSpPr>
              <p:cNvPr id="26690" name="Oval 19"/>
              <p:cNvSpPr>
                <a:spLocks noChangeArrowheads="1"/>
              </p:cNvSpPr>
              <p:nvPr/>
            </p:nvSpPr>
            <p:spPr bwMode="auto">
              <a:xfrm>
                <a:off x="4036" y="1575"/>
                <a:ext cx="96" cy="67"/>
              </a:xfrm>
              <a:prstGeom prst="ellipse">
                <a:avLst/>
              </a:prstGeom>
              <a:solidFill>
                <a:srgbClr val="73A4CD"/>
              </a:solidFill>
              <a:ln w="12700">
                <a:solidFill>
                  <a:srgbClr val="73AFD2"/>
                </a:solidFill>
                <a:round/>
                <a:headEnd/>
                <a:tailEnd/>
              </a:ln>
            </p:spPr>
            <p:txBody>
              <a:bodyPr wrap="none" anchor="ctr"/>
              <a:lstStyle/>
              <a:p>
                <a:endParaRPr lang="en-US"/>
              </a:p>
            </p:txBody>
          </p:sp>
          <p:sp>
            <p:nvSpPr>
              <p:cNvPr id="26691" name="Rectangle 20"/>
              <p:cNvSpPr>
                <a:spLocks noChangeArrowheads="1"/>
              </p:cNvSpPr>
              <p:nvPr/>
            </p:nvSpPr>
            <p:spPr bwMode="auto">
              <a:xfrm>
                <a:off x="4036" y="1857"/>
                <a:ext cx="96" cy="198"/>
              </a:xfrm>
              <a:prstGeom prst="rect">
                <a:avLst/>
              </a:prstGeom>
              <a:solidFill>
                <a:srgbClr val="73A4CD"/>
              </a:solidFill>
              <a:ln w="12700">
                <a:solidFill>
                  <a:srgbClr val="73AFD2"/>
                </a:solidFill>
                <a:miter lim="800000"/>
                <a:headEnd/>
                <a:tailEnd/>
              </a:ln>
            </p:spPr>
            <p:txBody>
              <a:bodyPr wrap="none" anchor="ctr"/>
              <a:lstStyle/>
              <a:p>
                <a:endParaRPr lang="en-US"/>
              </a:p>
            </p:txBody>
          </p:sp>
        </p:grpSp>
        <p:grpSp>
          <p:nvGrpSpPr>
            <p:cNvPr id="7" name="Group 25"/>
            <p:cNvGrpSpPr>
              <a:grpSpLocks/>
            </p:cNvGrpSpPr>
            <p:nvPr/>
          </p:nvGrpSpPr>
          <p:grpSpPr bwMode="auto">
            <a:xfrm>
              <a:off x="3729" y="1575"/>
              <a:ext cx="204" cy="480"/>
              <a:chOff x="3729" y="1575"/>
              <a:chExt cx="204" cy="480"/>
            </a:xfrm>
          </p:grpSpPr>
          <p:sp>
            <p:nvSpPr>
              <p:cNvPr id="26686" name="AutoShape 22"/>
              <p:cNvSpPr>
                <a:spLocks noChangeArrowheads="1"/>
              </p:cNvSpPr>
              <p:nvPr/>
            </p:nvSpPr>
            <p:spPr bwMode="auto">
              <a:xfrm>
                <a:off x="3729" y="1650"/>
                <a:ext cx="204" cy="222"/>
              </a:xfrm>
              <a:prstGeom prst="roundRect">
                <a:avLst>
                  <a:gd name="adj" fmla="val 12495"/>
                </a:avLst>
              </a:prstGeom>
              <a:solidFill>
                <a:srgbClr val="73A4CD"/>
              </a:solidFill>
              <a:ln w="12700">
                <a:solidFill>
                  <a:srgbClr val="73AFD2"/>
                </a:solidFill>
                <a:round/>
                <a:headEnd/>
                <a:tailEnd/>
              </a:ln>
            </p:spPr>
            <p:txBody>
              <a:bodyPr wrap="none" anchor="ctr"/>
              <a:lstStyle/>
              <a:p>
                <a:endParaRPr lang="en-US"/>
              </a:p>
            </p:txBody>
          </p:sp>
          <p:sp>
            <p:nvSpPr>
              <p:cNvPr id="26687" name="Oval 23"/>
              <p:cNvSpPr>
                <a:spLocks noChangeArrowheads="1"/>
              </p:cNvSpPr>
              <p:nvPr/>
            </p:nvSpPr>
            <p:spPr bwMode="auto">
              <a:xfrm>
                <a:off x="3782" y="1575"/>
                <a:ext cx="97" cy="67"/>
              </a:xfrm>
              <a:prstGeom prst="ellipse">
                <a:avLst/>
              </a:prstGeom>
              <a:solidFill>
                <a:srgbClr val="73A4CD"/>
              </a:solidFill>
              <a:ln w="12700">
                <a:solidFill>
                  <a:srgbClr val="73AFD2"/>
                </a:solidFill>
                <a:round/>
                <a:headEnd/>
                <a:tailEnd/>
              </a:ln>
            </p:spPr>
            <p:txBody>
              <a:bodyPr wrap="none" anchor="ctr"/>
              <a:lstStyle/>
              <a:p>
                <a:endParaRPr lang="en-US"/>
              </a:p>
            </p:txBody>
          </p:sp>
          <p:sp>
            <p:nvSpPr>
              <p:cNvPr id="26688" name="Rectangle 24"/>
              <p:cNvSpPr>
                <a:spLocks noChangeArrowheads="1"/>
              </p:cNvSpPr>
              <p:nvPr/>
            </p:nvSpPr>
            <p:spPr bwMode="auto">
              <a:xfrm>
                <a:off x="3782" y="1857"/>
                <a:ext cx="97" cy="198"/>
              </a:xfrm>
              <a:prstGeom prst="rect">
                <a:avLst/>
              </a:prstGeom>
              <a:solidFill>
                <a:srgbClr val="73A4CD"/>
              </a:solidFill>
              <a:ln w="12700">
                <a:solidFill>
                  <a:srgbClr val="73AFD2"/>
                </a:solidFill>
                <a:miter lim="800000"/>
                <a:headEnd/>
                <a:tailEnd/>
              </a:ln>
            </p:spPr>
            <p:txBody>
              <a:bodyPr wrap="none" anchor="ctr"/>
              <a:lstStyle/>
              <a:p>
                <a:endParaRPr lang="en-US"/>
              </a:p>
            </p:txBody>
          </p:sp>
        </p:grpSp>
        <p:grpSp>
          <p:nvGrpSpPr>
            <p:cNvPr id="8" name="Group 30"/>
            <p:cNvGrpSpPr>
              <a:grpSpLocks/>
            </p:cNvGrpSpPr>
            <p:nvPr/>
          </p:nvGrpSpPr>
          <p:grpSpPr bwMode="auto">
            <a:xfrm>
              <a:off x="1473" y="2040"/>
              <a:ext cx="348" cy="621"/>
              <a:chOff x="1473" y="2040"/>
              <a:chExt cx="348" cy="621"/>
            </a:xfrm>
          </p:grpSpPr>
          <p:sp>
            <p:nvSpPr>
              <p:cNvPr id="26682" name="AutoShape 26"/>
              <p:cNvSpPr>
                <a:spLocks noChangeArrowheads="1"/>
              </p:cNvSpPr>
              <p:nvPr/>
            </p:nvSpPr>
            <p:spPr bwMode="auto">
              <a:xfrm rot="10800000" flipH="1" flipV="1">
                <a:off x="1473" y="2142"/>
                <a:ext cx="348" cy="1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31 w 21600"/>
                  <a:gd name="T13" fmla="*/ 4588 h 21600"/>
                  <a:gd name="T14" fmla="*/ 17131 w 21600"/>
                  <a:gd name="T15" fmla="*/ 17012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lnTo>
                      <a:pt x="0" y="0"/>
                    </a:lnTo>
                    <a:close/>
                  </a:path>
                </a:pathLst>
              </a:custGeom>
              <a:solidFill>
                <a:schemeClr val="tx1"/>
              </a:solidFill>
              <a:ln w="12700">
                <a:solidFill>
                  <a:schemeClr val="tx1"/>
                </a:solidFill>
                <a:miter lim="800000"/>
                <a:headEnd/>
                <a:tailEnd/>
              </a:ln>
            </p:spPr>
            <p:txBody>
              <a:bodyPr wrap="none" anchor="ctr"/>
              <a:lstStyle/>
              <a:p>
                <a:endParaRPr lang="en-US"/>
              </a:p>
            </p:txBody>
          </p:sp>
          <p:sp>
            <p:nvSpPr>
              <p:cNvPr id="26683" name="AutoShape 27"/>
              <p:cNvSpPr>
                <a:spLocks noChangeArrowheads="1"/>
              </p:cNvSpPr>
              <p:nvPr/>
            </p:nvSpPr>
            <p:spPr bwMode="auto">
              <a:xfrm flipV="1">
                <a:off x="1473" y="2263"/>
                <a:ext cx="348" cy="23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31 w 21600"/>
                  <a:gd name="T13" fmla="*/ 4485 h 21600"/>
                  <a:gd name="T14" fmla="*/ 17131 w 21600"/>
                  <a:gd name="T15" fmla="*/ 17115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lnTo>
                      <a:pt x="0" y="0"/>
                    </a:lnTo>
                    <a:close/>
                  </a:path>
                </a:pathLst>
              </a:custGeom>
              <a:solidFill>
                <a:schemeClr val="tx1"/>
              </a:solidFill>
              <a:ln w="12700">
                <a:solidFill>
                  <a:schemeClr val="tx1"/>
                </a:solidFill>
                <a:miter lim="800000"/>
                <a:headEnd/>
                <a:tailEnd/>
              </a:ln>
            </p:spPr>
            <p:txBody>
              <a:bodyPr wrap="none" anchor="ctr"/>
              <a:lstStyle/>
              <a:p>
                <a:endParaRPr lang="en-US"/>
              </a:p>
            </p:txBody>
          </p:sp>
          <p:sp>
            <p:nvSpPr>
              <p:cNvPr id="26684" name="AutoShape 28"/>
              <p:cNvSpPr>
                <a:spLocks noChangeArrowheads="1"/>
              </p:cNvSpPr>
              <p:nvPr/>
            </p:nvSpPr>
            <p:spPr bwMode="auto">
              <a:xfrm rot="10800000" flipH="1" flipV="1">
                <a:off x="1570" y="2486"/>
                <a:ext cx="122" cy="17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26 w 21600"/>
                  <a:gd name="T13" fmla="*/ 4443 h 21600"/>
                  <a:gd name="T14" fmla="*/ 17174 w 21600"/>
                  <a:gd name="T15" fmla="*/ 17157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lnTo>
                      <a:pt x="0" y="0"/>
                    </a:lnTo>
                    <a:close/>
                  </a:path>
                </a:pathLst>
              </a:custGeom>
              <a:solidFill>
                <a:schemeClr val="tx1"/>
              </a:solidFill>
              <a:ln w="12700">
                <a:solidFill>
                  <a:schemeClr val="tx1"/>
                </a:solidFill>
                <a:miter lim="800000"/>
                <a:headEnd/>
                <a:tailEnd/>
              </a:ln>
            </p:spPr>
            <p:txBody>
              <a:bodyPr wrap="none" anchor="ctr"/>
              <a:lstStyle/>
              <a:p>
                <a:endParaRPr lang="en-US"/>
              </a:p>
            </p:txBody>
          </p:sp>
          <p:sp>
            <p:nvSpPr>
              <p:cNvPr id="26685" name="Oval 29"/>
              <p:cNvSpPr>
                <a:spLocks noChangeArrowheads="1"/>
              </p:cNvSpPr>
              <p:nvPr/>
            </p:nvSpPr>
            <p:spPr bwMode="auto">
              <a:xfrm>
                <a:off x="1570" y="2040"/>
                <a:ext cx="155" cy="94"/>
              </a:xfrm>
              <a:prstGeom prst="ellipse">
                <a:avLst/>
              </a:prstGeom>
              <a:solidFill>
                <a:schemeClr val="tx1"/>
              </a:solidFill>
              <a:ln w="12700">
                <a:solidFill>
                  <a:schemeClr val="tx1"/>
                </a:solidFill>
                <a:round/>
                <a:headEnd/>
                <a:tailEnd/>
              </a:ln>
            </p:spPr>
            <p:txBody>
              <a:bodyPr wrap="none" anchor="ctr"/>
              <a:lstStyle/>
              <a:p>
                <a:endParaRPr lang="en-US"/>
              </a:p>
            </p:txBody>
          </p:sp>
        </p:grpSp>
        <p:grpSp>
          <p:nvGrpSpPr>
            <p:cNvPr id="9" name="Group 34"/>
            <p:cNvGrpSpPr>
              <a:grpSpLocks/>
            </p:cNvGrpSpPr>
            <p:nvPr/>
          </p:nvGrpSpPr>
          <p:grpSpPr bwMode="auto">
            <a:xfrm>
              <a:off x="2865" y="2040"/>
              <a:ext cx="308" cy="621"/>
              <a:chOff x="2865" y="2040"/>
              <a:chExt cx="308" cy="621"/>
            </a:xfrm>
          </p:grpSpPr>
          <p:sp>
            <p:nvSpPr>
              <p:cNvPr id="26679" name="AutoShape 31"/>
              <p:cNvSpPr>
                <a:spLocks noChangeArrowheads="1"/>
              </p:cNvSpPr>
              <p:nvPr/>
            </p:nvSpPr>
            <p:spPr bwMode="auto">
              <a:xfrm>
                <a:off x="2865" y="2137"/>
                <a:ext cx="308" cy="288"/>
              </a:xfrm>
              <a:prstGeom prst="roundRect">
                <a:avLst>
                  <a:gd name="adj" fmla="val 12495"/>
                </a:avLst>
              </a:prstGeom>
              <a:solidFill>
                <a:schemeClr val="tx1"/>
              </a:solidFill>
              <a:ln w="12700">
                <a:solidFill>
                  <a:schemeClr val="tx1"/>
                </a:solidFill>
                <a:round/>
                <a:headEnd/>
                <a:tailEnd/>
              </a:ln>
            </p:spPr>
            <p:txBody>
              <a:bodyPr wrap="none" anchor="ctr"/>
              <a:lstStyle/>
              <a:p>
                <a:endParaRPr lang="en-US"/>
              </a:p>
            </p:txBody>
          </p:sp>
          <p:sp>
            <p:nvSpPr>
              <p:cNvPr id="26680" name="Oval 32"/>
              <p:cNvSpPr>
                <a:spLocks noChangeArrowheads="1"/>
              </p:cNvSpPr>
              <p:nvPr/>
            </p:nvSpPr>
            <p:spPr bwMode="auto">
              <a:xfrm>
                <a:off x="2943" y="2040"/>
                <a:ext cx="151" cy="89"/>
              </a:xfrm>
              <a:prstGeom prst="ellipse">
                <a:avLst/>
              </a:prstGeom>
              <a:solidFill>
                <a:schemeClr val="tx1"/>
              </a:solidFill>
              <a:ln w="12700">
                <a:solidFill>
                  <a:schemeClr val="tx1"/>
                </a:solidFill>
                <a:round/>
                <a:headEnd/>
                <a:tailEnd/>
              </a:ln>
            </p:spPr>
            <p:txBody>
              <a:bodyPr wrap="none" anchor="ctr"/>
              <a:lstStyle/>
              <a:p>
                <a:endParaRPr lang="en-US"/>
              </a:p>
            </p:txBody>
          </p:sp>
          <p:sp>
            <p:nvSpPr>
              <p:cNvPr id="26681" name="Rectangle 33"/>
              <p:cNvSpPr>
                <a:spLocks noChangeArrowheads="1"/>
              </p:cNvSpPr>
              <p:nvPr/>
            </p:nvSpPr>
            <p:spPr bwMode="auto">
              <a:xfrm>
                <a:off x="2943" y="2403"/>
                <a:ext cx="151" cy="258"/>
              </a:xfrm>
              <a:prstGeom prst="rect">
                <a:avLst/>
              </a:prstGeom>
              <a:solidFill>
                <a:schemeClr val="tx1"/>
              </a:solidFill>
              <a:ln w="12700">
                <a:solidFill>
                  <a:schemeClr val="tx1"/>
                </a:solidFill>
                <a:miter lim="800000"/>
                <a:headEnd/>
                <a:tailEnd/>
              </a:ln>
            </p:spPr>
            <p:txBody>
              <a:bodyPr wrap="none" anchor="ctr"/>
              <a:lstStyle/>
              <a:p>
                <a:endParaRPr lang="en-US"/>
              </a:p>
            </p:txBody>
          </p:sp>
        </p:grpSp>
        <p:grpSp>
          <p:nvGrpSpPr>
            <p:cNvPr id="10" name="Group 38"/>
            <p:cNvGrpSpPr>
              <a:grpSpLocks/>
            </p:cNvGrpSpPr>
            <p:nvPr/>
          </p:nvGrpSpPr>
          <p:grpSpPr bwMode="auto">
            <a:xfrm>
              <a:off x="3212" y="2040"/>
              <a:ext cx="309" cy="621"/>
              <a:chOff x="3212" y="2040"/>
              <a:chExt cx="309" cy="621"/>
            </a:xfrm>
          </p:grpSpPr>
          <p:sp>
            <p:nvSpPr>
              <p:cNvPr id="26676" name="AutoShape 35"/>
              <p:cNvSpPr>
                <a:spLocks noChangeArrowheads="1"/>
              </p:cNvSpPr>
              <p:nvPr/>
            </p:nvSpPr>
            <p:spPr bwMode="auto">
              <a:xfrm>
                <a:off x="3212" y="2137"/>
                <a:ext cx="309" cy="288"/>
              </a:xfrm>
              <a:prstGeom prst="roundRect">
                <a:avLst>
                  <a:gd name="adj" fmla="val 12495"/>
                </a:avLst>
              </a:prstGeom>
              <a:solidFill>
                <a:schemeClr val="tx1"/>
              </a:solidFill>
              <a:ln w="12700">
                <a:solidFill>
                  <a:schemeClr val="tx1"/>
                </a:solidFill>
                <a:round/>
                <a:headEnd/>
                <a:tailEnd/>
              </a:ln>
            </p:spPr>
            <p:txBody>
              <a:bodyPr wrap="none" anchor="ctr"/>
              <a:lstStyle/>
              <a:p>
                <a:endParaRPr lang="en-US"/>
              </a:p>
            </p:txBody>
          </p:sp>
          <p:sp>
            <p:nvSpPr>
              <p:cNvPr id="26677" name="Oval 36"/>
              <p:cNvSpPr>
                <a:spLocks noChangeArrowheads="1"/>
              </p:cNvSpPr>
              <p:nvPr/>
            </p:nvSpPr>
            <p:spPr bwMode="auto">
              <a:xfrm>
                <a:off x="3291" y="2040"/>
                <a:ext cx="151" cy="89"/>
              </a:xfrm>
              <a:prstGeom prst="ellipse">
                <a:avLst/>
              </a:prstGeom>
              <a:solidFill>
                <a:schemeClr val="tx1"/>
              </a:solidFill>
              <a:ln w="12700">
                <a:solidFill>
                  <a:schemeClr val="tx1"/>
                </a:solidFill>
                <a:round/>
                <a:headEnd/>
                <a:tailEnd/>
              </a:ln>
            </p:spPr>
            <p:txBody>
              <a:bodyPr wrap="none" anchor="ctr"/>
              <a:lstStyle/>
              <a:p>
                <a:endParaRPr lang="en-US"/>
              </a:p>
            </p:txBody>
          </p:sp>
          <p:sp>
            <p:nvSpPr>
              <p:cNvPr id="26678" name="Rectangle 37"/>
              <p:cNvSpPr>
                <a:spLocks noChangeArrowheads="1"/>
              </p:cNvSpPr>
              <p:nvPr/>
            </p:nvSpPr>
            <p:spPr bwMode="auto">
              <a:xfrm>
                <a:off x="3291" y="2403"/>
                <a:ext cx="151" cy="258"/>
              </a:xfrm>
              <a:prstGeom prst="rect">
                <a:avLst/>
              </a:prstGeom>
              <a:solidFill>
                <a:schemeClr val="tx1"/>
              </a:solidFill>
              <a:ln w="12700">
                <a:solidFill>
                  <a:schemeClr val="tx1"/>
                </a:solidFill>
                <a:miter lim="800000"/>
                <a:headEnd/>
                <a:tailEnd/>
              </a:ln>
            </p:spPr>
            <p:txBody>
              <a:bodyPr wrap="none" anchor="ctr"/>
              <a:lstStyle/>
              <a:p>
                <a:endParaRPr lang="en-US"/>
              </a:p>
            </p:txBody>
          </p:sp>
        </p:grpSp>
      </p:grpSp>
      <p:sp>
        <p:nvSpPr>
          <p:cNvPr id="26628" name="Rectangle 40"/>
          <p:cNvSpPr>
            <a:spLocks noChangeArrowheads="1"/>
          </p:cNvSpPr>
          <p:nvPr/>
        </p:nvSpPr>
        <p:spPr bwMode="auto">
          <a:xfrm>
            <a:off x="1428750" y="4273550"/>
            <a:ext cx="5359400" cy="1835150"/>
          </a:xfrm>
          <a:prstGeom prst="rect">
            <a:avLst/>
          </a:prstGeom>
          <a:solidFill>
            <a:srgbClr val="FFFFFF"/>
          </a:solidFill>
          <a:ln w="12700">
            <a:solidFill>
              <a:schemeClr val="tx1"/>
            </a:solidFill>
            <a:miter lim="800000"/>
            <a:headEnd/>
            <a:tailEnd/>
          </a:ln>
        </p:spPr>
        <p:txBody>
          <a:bodyPr wrap="none" anchor="ctr"/>
          <a:lstStyle/>
          <a:p>
            <a:endParaRPr lang="en-US"/>
          </a:p>
        </p:txBody>
      </p:sp>
      <p:grpSp>
        <p:nvGrpSpPr>
          <p:cNvPr id="11" name="Group 45"/>
          <p:cNvGrpSpPr>
            <a:grpSpLocks/>
          </p:cNvGrpSpPr>
          <p:nvPr/>
        </p:nvGrpSpPr>
        <p:grpSpPr bwMode="auto">
          <a:xfrm>
            <a:off x="3335338" y="4310063"/>
            <a:ext cx="366712" cy="763587"/>
            <a:chOff x="2101" y="2715"/>
            <a:chExt cx="231" cy="481"/>
          </a:xfrm>
        </p:grpSpPr>
        <p:sp>
          <p:nvSpPr>
            <p:cNvPr id="26662" name="AutoShape 41"/>
            <p:cNvSpPr>
              <a:spLocks noChangeArrowheads="1"/>
            </p:cNvSpPr>
            <p:nvPr/>
          </p:nvSpPr>
          <p:spPr bwMode="auto">
            <a:xfrm rot="10800000" flipH="1" flipV="1">
              <a:off x="2101" y="2794"/>
              <a:ext cx="231" cy="8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88 w 21600"/>
                <a:gd name="T13" fmla="*/ 4469 h 21600"/>
                <a:gd name="T14" fmla="*/ 17112 w 21600"/>
                <a:gd name="T15" fmla="*/ 17131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lnTo>
                    <a:pt x="0" y="0"/>
                  </a:lnTo>
                  <a:close/>
                </a:path>
              </a:pathLst>
            </a:custGeom>
            <a:solidFill>
              <a:srgbClr val="73A4CD"/>
            </a:solidFill>
            <a:ln w="12700">
              <a:solidFill>
                <a:srgbClr val="73AFD2"/>
              </a:solidFill>
              <a:miter lim="800000"/>
              <a:headEnd/>
              <a:tailEnd/>
            </a:ln>
          </p:spPr>
          <p:txBody>
            <a:bodyPr wrap="none" anchor="ctr"/>
            <a:lstStyle/>
            <a:p>
              <a:endParaRPr lang="en-US"/>
            </a:p>
          </p:txBody>
        </p:sp>
        <p:sp>
          <p:nvSpPr>
            <p:cNvPr id="26663" name="AutoShape 42"/>
            <p:cNvSpPr>
              <a:spLocks noChangeArrowheads="1"/>
            </p:cNvSpPr>
            <p:nvPr/>
          </p:nvSpPr>
          <p:spPr bwMode="auto">
            <a:xfrm flipV="1">
              <a:off x="2101" y="2889"/>
              <a:ext cx="231" cy="18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88 w 21600"/>
                <a:gd name="T13" fmla="*/ 4535 h 21600"/>
                <a:gd name="T14" fmla="*/ 17112 w 21600"/>
                <a:gd name="T15" fmla="*/ 17065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lnTo>
                    <a:pt x="0" y="0"/>
                  </a:lnTo>
                  <a:close/>
                </a:path>
              </a:pathLst>
            </a:custGeom>
            <a:solidFill>
              <a:srgbClr val="73A4CD"/>
            </a:solidFill>
            <a:ln w="12700">
              <a:solidFill>
                <a:srgbClr val="73AFD2"/>
              </a:solidFill>
              <a:miter lim="800000"/>
              <a:headEnd/>
              <a:tailEnd/>
            </a:ln>
          </p:spPr>
          <p:txBody>
            <a:bodyPr wrap="none" anchor="ctr"/>
            <a:lstStyle/>
            <a:p>
              <a:endParaRPr lang="en-US"/>
            </a:p>
          </p:txBody>
        </p:sp>
        <p:sp>
          <p:nvSpPr>
            <p:cNvPr id="26664" name="AutoShape 43"/>
            <p:cNvSpPr>
              <a:spLocks noChangeArrowheads="1"/>
            </p:cNvSpPr>
            <p:nvPr/>
          </p:nvSpPr>
          <p:spPr bwMode="auto">
            <a:xfrm rot="10800000" flipH="1" flipV="1">
              <a:off x="2166" y="3063"/>
              <a:ext cx="79" cy="13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375 w 21600"/>
                <a:gd name="T13" fmla="*/ 4547 h 21600"/>
                <a:gd name="T14" fmla="*/ 17225 w 21600"/>
                <a:gd name="T15" fmla="*/ 17053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lnTo>
                    <a:pt x="0" y="0"/>
                  </a:lnTo>
                  <a:close/>
                </a:path>
              </a:pathLst>
            </a:custGeom>
            <a:solidFill>
              <a:srgbClr val="73A4CD"/>
            </a:solidFill>
            <a:ln w="12700">
              <a:solidFill>
                <a:srgbClr val="73AFD2"/>
              </a:solidFill>
              <a:miter lim="800000"/>
              <a:headEnd/>
              <a:tailEnd/>
            </a:ln>
          </p:spPr>
          <p:txBody>
            <a:bodyPr wrap="none" anchor="ctr"/>
            <a:lstStyle/>
            <a:p>
              <a:endParaRPr lang="en-US"/>
            </a:p>
          </p:txBody>
        </p:sp>
        <p:sp>
          <p:nvSpPr>
            <p:cNvPr id="26665" name="Oval 44"/>
            <p:cNvSpPr>
              <a:spLocks noChangeArrowheads="1"/>
            </p:cNvSpPr>
            <p:nvPr/>
          </p:nvSpPr>
          <p:spPr bwMode="auto">
            <a:xfrm>
              <a:off x="2166" y="2715"/>
              <a:ext cx="100" cy="71"/>
            </a:xfrm>
            <a:prstGeom prst="ellipse">
              <a:avLst/>
            </a:prstGeom>
            <a:solidFill>
              <a:srgbClr val="73A4CD"/>
            </a:solidFill>
            <a:ln w="12700">
              <a:solidFill>
                <a:srgbClr val="73AFD2"/>
              </a:solidFill>
              <a:round/>
              <a:headEnd/>
              <a:tailEnd/>
            </a:ln>
          </p:spPr>
          <p:txBody>
            <a:bodyPr wrap="none" anchor="ctr"/>
            <a:lstStyle/>
            <a:p>
              <a:endParaRPr lang="en-US"/>
            </a:p>
          </p:txBody>
        </p:sp>
      </p:grpSp>
      <p:sp>
        <p:nvSpPr>
          <p:cNvPr id="26630" name="Line 46"/>
          <p:cNvSpPr>
            <a:spLocks noChangeShapeType="1"/>
          </p:cNvSpPr>
          <p:nvPr/>
        </p:nvSpPr>
        <p:spPr bwMode="auto">
          <a:xfrm>
            <a:off x="3883025" y="4273550"/>
            <a:ext cx="0" cy="1835150"/>
          </a:xfrm>
          <a:prstGeom prst="line">
            <a:avLst/>
          </a:prstGeom>
          <a:noFill/>
          <a:ln w="12700">
            <a:solidFill>
              <a:schemeClr val="tx1"/>
            </a:solidFill>
            <a:round/>
            <a:headEnd/>
            <a:tailEnd/>
          </a:ln>
        </p:spPr>
        <p:txBody>
          <a:bodyPr wrap="none" anchor="ctr"/>
          <a:lstStyle/>
          <a:p>
            <a:endParaRPr lang="en-US"/>
          </a:p>
        </p:txBody>
      </p:sp>
      <p:grpSp>
        <p:nvGrpSpPr>
          <p:cNvPr id="12" name="Group 50"/>
          <p:cNvGrpSpPr>
            <a:grpSpLocks/>
          </p:cNvGrpSpPr>
          <p:nvPr/>
        </p:nvGrpSpPr>
        <p:grpSpPr bwMode="auto">
          <a:xfrm>
            <a:off x="3989388" y="5086350"/>
            <a:ext cx="488950" cy="985838"/>
            <a:chOff x="2513" y="3204"/>
            <a:chExt cx="308" cy="621"/>
          </a:xfrm>
        </p:grpSpPr>
        <p:sp>
          <p:nvSpPr>
            <p:cNvPr id="26659" name="AutoShape 47"/>
            <p:cNvSpPr>
              <a:spLocks noChangeArrowheads="1"/>
            </p:cNvSpPr>
            <p:nvPr/>
          </p:nvSpPr>
          <p:spPr bwMode="auto">
            <a:xfrm>
              <a:off x="2513" y="3301"/>
              <a:ext cx="308" cy="288"/>
            </a:xfrm>
            <a:prstGeom prst="roundRect">
              <a:avLst>
                <a:gd name="adj" fmla="val 12495"/>
              </a:avLst>
            </a:prstGeom>
            <a:solidFill>
              <a:schemeClr val="tx1"/>
            </a:solidFill>
            <a:ln w="12700">
              <a:solidFill>
                <a:schemeClr val="tx1"/>
              </a:solidFill>
              <a:round/>
              <a:headEnd/>
              <a:tailEnd/>
            </a:ln>
          </p:spPr>
          <p:txBody>
            <a:bodyPr wrap="none" anchor="ctr"/>
            <a:lstStyle/>
            <a:p>
              <a:endParaRPr lang="en-US"/>
            </a:p>
          </p:txBody>
        </p:sp>
        <p:sp>
          <p:nvSpPr>
            <p:cNvPr id="26660" name="Oval 48"/>
            <p:cNvSpPr>
              <a:spLocks noChangeArrowheads="1"/>
            </p:cNvSpPr>
            <p:nvPr/>
          </p:nvSpPr>
          <p:spPr bwMode="auto">
            <a:xfrm>
              <a:off x="2591" y="3204"/>
              <a:ext cx="151" cy="89"/>
            </a:xfrm>
            <a:prstGeom prst="ellipse">
              <a:avLst/>
            </a:prstGeom>
            <a:solidFill>
              <a:schemeClr val="tx1"/>
            </a:solidFill>
            <a:ln w="12700">
              <a:solidFill>
                <a:schemeClr val="tx1"/>
              </a:solidFill>
              <a:round/>
              <a:headEnd/>
              <a:tailEnd/>
            </a:ln>
          </p:spPr>
          <p:txBody>
            <a:bodyPr wrap="none" anchor="ctr"/>
            <a:lstStyle/>
            <a:p>
              <a:endParaRPr lang="en-US"/>
            </a:p>
          </p:txBody>
        </p:sp>
        <p:sp>
          <p:nvSpPr>
            <p:cNvPr id="26661" name="Rectangle 49"/>
            <p:cNvSpPr>
              <a:spLocks noChangeArrowheads="1"/>
            </p:cNvSpPr>
            <p:nvPr/>
          </p:nvSpPr>
          <p:spPr bwMode="auto">
            <a:xfrm>
              <a:off x="2591" y="3567"/>
              <a:ext cx="151" cy="258"/>
            </a:xfrm>
            <a:prstGeom prst="rect">
              <a:avLst/>
            </a:prstGeom>
            <a:solidFill>
              <a:schemeClr val="tx1"/>
            </a:solidFill>
            <a:ln w="12700">
              <a:solidFill>
                <a:schemeClr val="tx1"/>
              </a:solidFill>
              <a:miter lim="800000"/>
              <a:headEnd/>
              <a:tailEnd/>
            </a:ln>
          </p:spPr>
          <p:txBody>
            <a:bodyPr wrap="none" anchor="ctr"/>
            <a:lstStyle/>
            <a:p>
              <a:endParaRPr lang="en-US"/>
            </a:p>
          </p:txBody>
        </p:sp>
      </p:grpSp>
      <p:grpSp>
        <p:nvGrpSpPr>
          <p:cNvPr id="13" name="Group 55"/>
          <p:cNvGrpSpPr>
            <a:grpSpLocks/>
          </p:cNvGrpSpPr>
          <p:nvPr/>
        </p:nvGrpSpPr>
        <p:grpSpPr bwMode="auto">
          <a:xfrm>
            <a:off x="1579563" y="5086350"/>
            <a:ext cx="550862" cy="985838"/>
            <a:chOff x="995" y="3204"/>
            <a:chExt cx="347" cy="621"/>
          </a:xfrm>
        </p:grpSpPr>
        <p:sp>
          <p:nvSpPr>
            <p:cNvPr id="26655" name="AutoShape 51"/>
            <p:cNvSpPr>
              <a:spLocks noChangeArrowheads="1"/>
            </p:cNvSpPr>
            <p:nvPr/>
          </p:nvSpPr>
          <p:spPr bwMode="auto">
            <a:xfrm rot="10800000" flipH="1" flipV="1">
              <a:off x="995" y="3306"/>
              <a:ext cx="347" cy="11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82 w 21600"/>
                <a:gd name="T13" fmla="*/ 4588 h 21600"/>
                <a:gd name="T14" fmla="*/ 17118 w 21600"/>
                <a:gd name="T15" fmla="*/ 17012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lnTo>
                    <a:pt x="0" y="0"/>
                  </a:lnTo>
                  <a:close/>
                </a:path>
              </a:pathLst>
            </a:custGeom>
            <a:solidFill>
              <a:schemeClr val="tx1"/>
            </a:solidFill>
            <a:ln w="12700">
              <a:solidFill>
                <a:schemeClr val="tx1"/>
              </a:solidFill>
              <a:miter lim="800000"/>
              <a:headEnd/>
              <a:tailEnd/>
            </a:ln>
          </p:spPr>
          <p:txBody>
            <a:bodyPr wrap="none" anchor="ctr"/>
            <a:lstStyle/>
            <a:p>
              <a:endParaRPr lang="en-US"/>
            </a:p>
          </p:txBody>
        </p:sp>
        <p:sp>
          <p:nvSpPr>
            <p:cNvPr id="26656" name="AutoShape 52"/>
            <p:cNvSpPr>
              <a:spLocks noChangeArrowheads="1"/>
            </p:cNvSpPr>
            <p:nvPr/>
          </p:nvSpPr>
          <p:spPr bwMode="auto">
            <a:xfrm flipV="1">
              <a:off x="995" y="3427"/>
              <a:ext cx="347" cy="23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82 w 21600"/>
                <a:gd name="T13" fmla="*/ 4485 h 21600"/>
                <a:gd name="T14" fmla="*/ 17118 w 21600"/>
                <a:gd name="T15" fmla="*/ 17115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lnTo>
                    <a:pt x="0" y="0"/>
                  </a:lnTo>
                  <a:close/>
                </a:path>
              </a:pathLst>
            </a:custGeom>
            <a:solidFill>
              <a:schemeClr val="tx1"/>
            </a:solidFill>
            <a:ln w="12700">
              <a:solidFill>
                <a:schemeClr val="tx1"/>
              </a:solidFill>
              <a:miter lim="800000"/>
              <a:headEnd/>
              <a:tailEnd/>
            </a:ln>
          </p:spPr>
          <p:txBody>
            <a:bodyPr wrap="none" anchor="ctr"/>
            <a:lstStyle/>
            <a:p>
              <a:endParaRPr lang="en-US"/>
            </a:p>
          </p:txBody>
        </p:sp>
        <p:sp>
          <p:nvSpPr>
            <p:cNvPr id="26657" name="AutoShape 53"/>
            <p:cNvSpPr>
              <a:spLocks noChangeArrowheads="1"/>
            </p:cNvSpPr>
            <p:nvPr/>
          </p:nvSpPr>
          <p:spPr bwMode="auto">
            <a:xfrm rot="10800000" flipH="1" flipV="1">
              <a:off x="1091" y="3650"/>
              <a:ext cx="123" cy="175"/>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566 w 21600"/>
                <a:gd name="T13" fmla="*/ 4443 h 21600"/>
                <a:gd name="T14" fmla="*/ 17034 w 21600"/>
                <a:gd name="T15" fmla="*/ 17157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lnTo>
                    <a:pt x="0" y="0"/>
                  </a:lnTo>
                  <a:close/>
                </a:path>
              </a:pathLst>
            </a:custGeom>
            <a:solidFill>
              <a:schemeClr val="tx1"/>
            </a:solidFill>
            <a:ln w="12700">
              <a:solidFill>
                <a:schemeClr val="tx1"/>
              </a:solidFill>
              <a:miter lim="800000"/>
              <a:headEnd/>
              <a:tailEnd/>
            </a:ln>
          </p:spPr>
          <p:txBody>
            <a:bodyPr wrap="none" anchor="ctr"/>
            <a:lstStyle/>
            <a:p>
              <a:endParaRPr lang="en-US"/>
            </a:p>
          </p:txBody>
        </p:sp>
        <p:sp>
          <p:nvSpPr>
            <p:cNvPr id="26658" name="Oval 54"/>
            <p:cNvSpPr>
              <a:spLocks noChangeArrowheads="1"/>
            </p:cNvSpPr>
            <p:nvPr/>
          </p:nvSpPr>
          <p:spPr bwMode="auto">
            <a:xfrm>
              <a:off x="1091" y="3204"/>
              <a:ext cx="155" cy="94"/>
            </a:xfrm>
            <a:prstGeom prst="ellipse">
              <a:avLst/>
            </a:prstGeom>
            <a:solidFill>
              <a:schemeClr val="tx1"/>
            </a:solidFill>
            <a:ln w="12700">
              <a:solidFill>
                <a:schemeClr val="tx1"/>
              </a:solidFill>
              <a:round/>
              <a:headEnd/>
              <a:tailEnd/>
            </a:ln>
          </p:spPr>
          <p:txBody>
            <a:bodyPr wrap="none" anchor="ctr"/>
            <a:lstStyle/>
            <a:p>
              <a:endParaRPr lang="en-US"/>
            </a:p>
          </p:txBody>
        </p:sp>
      </p:grpSp>
      <p:grpSp>
        <p:nvGrpSpPr>
          <p:cNvPr id="14" name="Group 59"/>
          <p:cNvGrpSpPr>
            <a:grpSpLocks/>
          </p:cNvGrpSpPr>
          <p:nvPr/>
        </p:nvGrpSpPr>
        <p:grpSpPr bwMode="auto">
          <a:xfrm>
            <a:off x="6315075" y="4348163"/>
            <a:ext cx="322263" cy="762000"/>
            <a:chOff x="3978" y="2739"/>
            <a:chExt cx="203" cy="480"/>
          </a:xfrm>
        </p:grpSpPr>
        <p:sp>
          <p:nvSpPr>
            <p:cNvPr id="26652" name="AutoShape 56"/>
            <p:cNvSpPr>
              <a:spLocks noChangeArrowheads="1"/>
            </p:cNvSpPr>
            <p:nvPr/>
          </p:nvSpPr>
          <p:spPr bwMode="auto">
            <a:xfrm>
              <a:off x="3978" y="2814"/>
              <a:ext cx="203" cy="222"/>
            </a:xfrm>
            <a:prstGeom prst="roundRect">
              <a:avLst>
                <a:gd name="adj" fmla="val 12495"/>
              </a:avLst>
            </a:prstGeom>
            <a:solidFill>
              <a:srgbClr val="73A4CD"/>
            </a:solidFill>
            <a:ln w="12700">
              <a:solidFill>
                <a:srgbClr val="73AFD2"/>
              </a:solidFill>
              <a:round/>
              <a:headEnd/>
              <a:tailEnd/>
            </a:ln>
          </p:spPr>
          <p:txBody>
            <a:bodyPr wrap="none" anchor="ctr"/>
            <a:lstStyle/>
            <a:p>
              <a:endParaRPr lang="en-US"/>
            </a:p>
          </p:txBody>
        </p:sp>
        <p:sp>
          <p:nvSpPr>
            <p:cNvPr id="26653" name="Oval 57"/>
            <p:cNvSpPr>
              <a:spLocks noChangeArrowheads="1"/>
            </p:cNvSpPr>
            <p:nvPr/>
          </p:nvSpPr>
          <p:spPr bwMode="auto">
            <a:xfrm>
              <a:off x="4032" y="2739"/>
              <a:ext cx="96" cy="67"/>
            </a:xfrm>
            <a:prstGeom prst="ellipse">
              <a:avLst/>
            </a:prstGeom>
            <a:solidFill>
              <a:srgbClr val="73A4CD"/>
            </a:solidFill>
            <a:ln w="12700">
              <a:solidFill>
                <a:srgbClr val="73AFD2"/>
              </a:solidFill>
              <a:round/>
              <a:headEnd/>
              <a:tailEnd/>
            </a:ln>
          </p:spPr>
          <p:txBody>
            <a:bodyPr wrap="none" anchor="ctr"/>
            <a:lstStyle/>
            <a:p>
              <a:endParaRPr lang="en-US"/>
            </a:p>
          </p:txBody>
        </p:sp>
        <p:sp>
          <p:nvSpPr>
            <p:cNvPr id="26654" name="Rectangle 58"/>
            <p:cNvSpPr>
              <a:spLocks noChangeArrowheads="1"/>
            </p:cNvSpPr>
            <p:nvPr/>
          </p:nvSpPr>
          <p:spPr bwMode="auto">
            <a:xfrm>
              <a:off x="4032" y="3021"/>
              <a:ext cx="96" cy="198"/>
            </a:xfrm>
            <a:prstGeom prst="rect">
              <a:avLst/>
            </a:prstGeom>
            <a:solidFill>
              <a:srgbClr val="73A4CD"/>
            </a:solidFill>
            <a:ln w="12700">
              <a:solidFill>
                <a:srgbClr val="73AFD2"/>
              </a:solidFill>
              <a:miter lim="800000"/>
              <a:headEnd/>
              <a:tailEnd/>
            </a:ln>
          </p:spPr>
          <p:txBody>
            <a:bodyPr wrap="none" anchor="ctr"/>
            <a:lstStyle/>
            <a:p>
              <a:endParaRPr lang="en-US"/>
            </a:p>
          </p:txBody>
        </p:sp>
      </p:grpSp>
      <p:grpSp>
        <p:nvGrpSpPr>
          <p:cNvPr id="15" name="Group 63"/>
          <p:cNvGrpSpPr>
            <a:grpSpLocks/>
          </p:cNvGrpSpPr>
          <p:nvPr/>
        </p:nvGrpSpPr>
        <p:grpSpPr bwMode="auto">
          <a:xfrm>
            <a:off x="5913438" y="4348163"/>
            <a:ext cx="323850" cy="762000"/>
            <a:chOff x="3725" y="2739"/>
            <a:chExt cx="204" cy="480"/>
          </a:xfrm>
        </p:grpSpPr>
        <p:sp>
          <p:nvSpPr>
            <p:cNvPr id="26649" name="AutoShape 60"/>
            <p:cNvSpPr>
              <a:spLocks noChangeArrowheads="1"/>
            </p:cNvSpPr>
            <p:nvPr/>
          </p:nvSpPr>
          <p:spPr bwMode="auto">
            <a:xfrm>
              <a:off x="3725" y="2814"/>
              <a:ext cx="204" cy="222"/>
            </a:xfrm>
            <a:prstGeom prst="roundRect">
              <a:avLst>
                <a:gd name="adj" fmla="val 12495"/>
              </a:avLst>
            </a:prstGeom>
            <a:solidFill>
              <a:srgbClr val="73A4CD"/>
            </a:solidFill>
            <a:ln w="12700">
              <a:solidFill>
                <a:srgbClr val="73AFD2"/>
              </a:solidFill>
              <a:round/>
              <a:headEnd/>
              <a:tailEnd/>
            </a:ln>
          </p:spPr>
          <p:txBody>
            <a:bodyPr wrap="none" anchor="ctr"/>
            <a:lstStyle/>
            <a:p>
              <a:endParaRPr lang="en-US"/>
            </a:p>
          </p:txBody>
        </p:sp>
        <p:sp>
          <p:nvSpPr>
            <p:cNvPr id="26650" name="Oval 61"/>
            <p:cNvSpPr>
              <a:spLocks noChangeArrowheads="1"/>
            </p:cNvSpPr>
            <p:nvPr/>
          </p:nvSpPr>
          <p:spPr bwMode="auto">
            <a:xfrm>
              <a:off x="3778" y="2739"/>
              <a:ext cx="97" cy="67"/>
            </a:xfrm>
            <a:prstGeom prst="ellipse">
              <a:avLst/>
            </a:prstGeom>
            <a:solidFill>
              <a:srgbClr val="73A4CD"/>
            </a:solidFill>
            <a:ln w="12700">
              <a:solidFill>
                <a:srgbClr val="73AFD2"/>
              </a:solidFill>
              <a:round/>
              <a:headEnd/>
              <a:tailEnd/>
            </a:ln>
          </p:spPr>
          <p:txBody>
            <a:bodyPr wrap="none" anchor="ctr"/>
            <a:lstStyle/>
            <a:p>
              <a:endParaRPr lang="en-US"/>
            </a:p>
          </p:txBody>
        </p:sp>
        <p:sp>
          <p:nvSpPr>
            <p:cNvPr id="26651" name="Rectangle 62"/>
            <p:cNvSpPr>
              <a:spLocks noChangeArrowheads="1"/>
            </p:cNvSpPr>
            <p:nvPr/>
          </p:nvSpPr>
          <p:spPr bwMode="auto">
            <a:xfrm>
              <a:off x="3778" y="3021"/>
              <a:ext cx="97" cy="198"/>
            </a:xfrm>
            <a:prstGeom prst="rect">
              <a:avLst/>
            </a:prstGeom>
            <a:solidFill>
              <a:srgbClr val="73A4CD"/>
            </a:solidFill>
            <a:ln w="12700">
              <a:solidFill>
                <a:srgbClr val="73AFD2"/>
              </a:solidFill>
              <a:miter lim="800000"/>
              <a:headEnd/>
              <a:tailEnd/>
            </a:ln>
          </p:spPr>
          <p:txBody>
            <a:bodyPr wrap="none" anchor="ctr"/>
            <a:lstStyle/>
            <a:p>
              <a:endParaRPr lang="en-US"/>
            </a:p>
          </p:txBody>
        </p:sp>
      </p:grpSp>
      <p:grpSp>
        <p:nvGrpSpPr>
          <p:cNvPr id="16" name="Group 67"/>
          <p:cNvGrpSpPr>
            <a:grpSpLocks/>
          </p:cNvGrpSpPr>
          <p:nvPr/>
        </p:nvGrpSpPr>
        <p:grpSpPr bwMode="auto">
          <a:xfrm>
            <a:off x="4541838" y="5086350"/>
            <a:ext cx="488950" cy="985838"/>
            <a:chOff x="2861" y="3204"/>
            <a:chExt cx="308" cy="621"/>
          </a:xfrm>
        </p:grpSpPr>
        <p:sp>
          <p:nvSpPr>
            <p:cNvPr id="26646" name="AutoShape 64"/>
            <p:cNvSpPr>
              <a:spLocks noChangeArrowheads="1"/>
            </p:cNvSpPr>
            <p:nvPr/>
          </p:nvSpPr>
          <p:spPr bwMode="auto">
            <a:xfrm>
              <a:off x="2861" y="3301"/>
              <a:ext cx="308" cy="288"/>
            </a:xfrm>
            <a:prstGeom prst="roundRect">
              <a:avLst>
                <a:gd name="adj" fmla="val 12495"/>
              </a:avLst>
            </a:prstGeom>
            <a:solidFill>
              <a:schemeClr val="tx1"/>
            </a:solidFill>
            <a:ln w="12700">
              <a:solidFill>
                <a:schemeClr val="tx1"/>
              </a:solidFill>
              <a:round/>
              <a:headEnd/>
              <a:tailEnd/>
            </a:ln>
          </p:spPr>
          <p:txBody>
            <a:bodyPr wrap="none" anchor="ctr"/>
            <a:lstStyle/>
            <a:p>
              <a:endParaRPr lang="en-US"/>
            </a:p>
          </p:txBody>
        </p:sp>
        <p:sp>
          <p:nvSpPr>
            <p:cNvPr id="26647" name="Oval 65"/>
            <p:cNvSpPr>
              <a:spLocks noChangeArrowheads="1"/>
            </p:cNvSpPr>
            <p:nvPr/>
          </p:nvSpPr>
          <p:spPr bwMode="auto">
            <a:xfrm>
              <a:off x="2939" y="3204"/>
              <a:ext cx="151" cy="89"/>
            </a:xfrm>
            <a:prstGeom prst="ellipse">
              <a:avLst/>
            </a:prstGeom>
            <a:solidFill>
              <a:schemeClr val="tx1"/>
            </a:solidFill>
            <a:ln w="12700">
              <a:solidFill>
                <a:schemeClr val="tx1"/>
              </a:solidFill>
              <a:round/>
              <a:headEnd/>
              <a:tailEnd/>
            </a:ln>
          </p:spPr>
          <p:txBody>
            <a:bodyPr wrap="none" anchor="ctr"/>
            <a:lstStyle/>
            <a:p>
              <a:endParaRPr lang="en-US"/>
            </a:p>
          </p:txBody>
        </p:sp>
        <p:sp>
          <p:nvSpPr>
            <p:cNvPr id="26648" name="Rectangle 66"/>
            <p:cNvSpPr>
              <a:spLocks noChangeArrowheads="1"/>
            </p:cNvSpPr>
            <p:nvPr/>
          </p:nvSpPr>
          <p:spPr bwMode="auto">
            <a:xfrm>
              <a:off x="2939" y="3567"/>
              <a:ext cx="151" cy="258"/>
            </a:xfrm>
            <a:prstGeom prst="rect">
              <a:avLst/>
            </a:prstGeom>
            <a:solidFill>
              <a:schemeClr val="tx1"/>
            </a:solidFill>
            <a:ln w="12700">
              <a:solidFill>
                <a:schemeClr val="tx1"/>
              </a:solidFill>
              <a:miter lim="800000"/>
              <a:headEnd/>
              <a:tailEnd/>
            </a:ln>
          </p:spPr>
          <p:txBody>
            <a:bodyPr wrap="none" anchor="ctr"/>
            <a:lstStyle/>
            <a:p>
              <a:endParaRPr lang="en-US"/>
            </a:p>
          </p:txBody>
        </p:sp>
      </p:grpSp>
      <p:grpSp>
        <p:nvGrpSpPr>
          <p:cNvPr id="17" name="Group 71"/>
          <p:cNvGrpSpPr>
            <a:grpSpLocks/>
          </p:cNvGrpSpPr>
          <p:nvPr/>
        </p:nvGrpSpPr>
        <p:grpSpPr bwMode="auto">
          <a:xfrm>
            <a:off x="5468938" y="4348163"/>
            <a:ext cx="323850" cy="762000"/>
            <a:chOff x="3445" y="2739"/>
            <a:chExt cx="204" cy="480"/>
          </a:xfrm>
        </p:grpSpPr>
        <p:sp>
          <p:nvSpPr>
            <p:cNvPr id="26643" name="AutoShape 68"/>
            <p:cNvSpPr>
              <a:spLocks noChangeArrowheads="1"/>
            </p:cNvSpPr>
            <p:nvPr/>
          </p:nvSpPr>
          <p:spPr bwMode="auto">
            <a:xfrm>
              <a:off x="3445" y="2814"/>
              <a:ext cx="204" cy="222"/>
            </a:xfrm>
            <a:prstGeom prst="roundRect">
              <a:avLst>
                <a:gd name="adj" fmla="val 12495"/>
              </a:avLst>
            </a:prstGeom>
            <a:solidFill>
              <a:srgbClr val="73A4CD"/>
            </a:solidFill>
            <a:ln w="12700">
              <a:solidFill>
                <a:srgbClr val="73AFD2"/>
              </a:solidFill>
              <a:round/>
              <a:headEnd/>
              <a:tailEnd/>
            </a:ln>
          </p:spPr>
          <p:txBody>
            <a:bodyPr wrap="none" anchor="ctr"/>
            <a:lstStyle/>
            <a:p>
              <a:endParaRPr lang="en-US"/>
            </a:p>
          </p:txBody>
        </p:sp>
        <p:sp>
          <p:nvSpPr>
            <p:cNvPr id="26644" name="Oval 69"/>
            <p:cNvSpPr>
              <a:spLocks noChangeArrowheads="1"/>
            </p:cNvSpPr>
            <p:nvPr/>
          </p:nvSpPr>
          <p:spPr bwMode="auto">
            <a:xfrm>
              <a:off x="3498" y="2739"/>
              <a:ext cx="97" cy="67"/>
            </a:xfrm>
            <a:prstGeom prst="ellipse">
              <a:avLst/>
            </a:prstGeom>
            <a:solidFill>
              <a:srgbClr val="73A4CD"/>
            </a:solidFill>
            <a:ln w="12700">
              <a:solidFill>
                <a:srgbClr val="73AFD2"/>
              </a:solidFill>
              <a:round/>
              <a:headEnd/>
              <a:tailEnd/>
            </a:ln>
          </p:spPr>
          <p:txBody>
            <a:bodyPr wrap="none" anchor="ctr"/>
            <a:lstStyle/>
            <a:p>
              <a:endParaRPr lang="en-US"/>
            </a:p>
          </p:txBody>
        </p:sp>
        <p:sp>
          <p:nvSpPr>
            <p:cNvPr id="26645" name="Rectangle 70"/>
            <p:cNvSpPr>
              <a:spLocks noChangeArrowheads="1"/>
            </p:cNvSpPr>
            <p:nvPr/>
          </p:nvSpPr>
          <p:spPr bwMode="auto">
            <a:xfrm>
              <a:off x="3498" y="3021"/>
              <a:ext cx="97" cy="198"/>
            </a:xfrm>
            <a:prstGeom prst="rect">
              <a:avLst/>
            </a:prstGeom>
            <a:solidFill>
              <a:srgbClr val="73A4CD"/>
            </a:solidFill>
            <a:ln w="12700">
              <a:solidFill>
                <a:srgbClr val="73AFD2"/>
              </a:solidFill>
              <a:miter lim="800000"/>
              <a:headEnd/>
              <a:tailEnd/>
            </a:ln>
          </p:spPr>
          <p:txBody>
            <a:bodyPr wrap="none" anchor="ctr"/>
            <a:lstStyle/>
            <a:p>
              <a:endParaRPr lang="en-US"/>
            </a:p>
          </p:txBody>
        </p:sp>
      </p:grpSp>
      <p:grpSp>
        <p:nvGrpSpPr>
          <p:cNvPr id="18" name="Group 76"/>
          <p:cNvGrpSpPr>
            <a:grpSpLocks/>
          </p:cNvGrpSpPr>
          <p:nvPr/>
        </p:nvGrpSpPr>
        <p:grpSpPr bwMode="auto">
          <a:xfrm>
            <a:off x="2890838" y="4322763"/>
            <a:ext cx="366712" cy="763587"/>
            <a:chOff x="1821" y="2723"/>
            <a:chExt cx="231" cy="481"/>
          </a:xfrm>
        </p:grpSpPr>
        <p:sp>
          <p:nvSpPr>
            <p:cNvPr id="26639" name="AutoShape 72"/>
            <p:cNvSpPr>
              <a:spLocks noChangeArrowheads="1"/>
            </p:cNvSpPr>
            <p:nvPr/>
          </p:nvSpPr>
          <p:spPr bwMode="auto">
            <a:xfrm rot="10800000" flipH="1" flipV="1">
              <a:off x="1821" y="2802"/>
              <a:ext cx="231" cy="8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88 w 21600"/>
                <a:gd name="T13" fmla="*/ 4469 h 21600"/>
                <a:gd name="T14" fmla="*/ 17112 w 21600"/>
                <a:gd name="T15" fmla="*/ 17131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lnTo>
                    <a:pt x="0" y="0"/>
                  </a:lnTo>
                  <a:close/>
                </a:path>
              </a:pathLst>
            </a:custGeom>
            <a:solidFill>
              <a:srgbClr val="73A4CD"/>
            </a:solidFill>
            <a:ln w="12700">
              <a:solidFill>
                <a:srgbClr val="73AFD2"/>
              </a:solidFill>
              <a:miter lim="800000"/>
              <a:headEnd/>
              <a:tailEnd/>
            </a:ln>
          </p:spPr>
          <p:txBody>
            <a:bodyPr wrap="none" anchor="ctr"/>
            <a:lstStyle/>
            <a:p>
              <a:endParaRPr lang="en-US"/>
            </a:p>
          </p:txBody>
        </p:sp>
        <p:sp>
          <p:nvSpPr>
            <p:cNvPr id="26640" name="AutoShape 73"/>
            <p:cNvSpPr>
              <a:spLocks noChangeArrowheads="1"/>
            </p:cNvSpPr>
            <p:nvPr/>
          </p:nvSpPr>
          <p:spPr bwMode="auto">
            <a:xfrm flipV="1">
              <a:off x="1821" y="2897"/>
              <a:ext cx="231" cy="181"/>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488 w 21600"/>
                <a:gd name="T13" fmla="*/ 4535 h 21600"/>
                <a:gd name="T14" fmla="*/ 17112 w 21600"/>
                <a:gd name="T15" fmla="*/ 17065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lnTo>
                    <a:pt x="0" y="0"/>
                  </a:lnTo>
                  <a:close/>
                </a:path>
              </a:pathLst>
            </a:custGeom>
            <a:solidFill>
              <a:srgbClr val="73A4CD"/>
            </a:solidFill>
            <a:ln w="12700">
              <a:solidFill>
                <a:srgbClr val="73AFD2"/>
              </a:solidFill>
              <a:miter lim="800000"/>
              <a:headEnd/>
              <a:tailEnd/>
            </a:ln>
          </p:spPr>
          <p:txBody>
            <a:bodyPr wrap="none" anchor="ctr"/>
            <a:lstStyle/>
            <a:p>
              <a:endParaRPr lang="en-US"/>
            </a:p>
          </p:txBody>
        </p:sp>
        <p:sp>
          <p:nvSpPr>
            <p:cNvPr id="26641" name="AutoShape 74"/>
            <p:cNvSpPr>
              <a:spLocks noChangeArrowheads="1"/>
            </p:cNvSpPr>
            <p:nvPr/>
          </p:nvSpPr>
          <p:spPr bwMode="auto">
            <a:xfrm rot="10800000" flipH="1" flipV="1">
              <a:off x="1886" y="3071"/>
              <a:ext cx="79" cy="13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4375 w 21600"/>
                <a:gd name="T13" fmla="*/ 4547 h 21600"/>
                <a:gd name="T14" fmla="*/ 17225 w 21600"/>
                <a:gd name="T15" fmla="*/ 17053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lnTo>
                    <a:pt x="0" y="0"/>
                  </a:lnTo>
                  <a:close/>
                </a:path>
              </a:pathLst>
            </a:custGeom>
            <a:solidFill>
              <a:srgbClr val="73A4CD"/>
            </a:solidFill>
            <a:ln w="12700">
              <a:solidFill>
                <a:srgbClr val="73AFD2"/>
              </a:solidFill>
              <a:miter lim="800000"/>
              <a:headEnd/>
              <a:tailEnd/>
            </a:ln>
          </p:spPr>
          <p:txBody>
            <a:bodyPr wrap="none" anchor="ctr"/>
            <a:lstStyle/>
            <a:p>
              <a:endParaRPr lang="en-US"/>
            </a:p>
          </p:txBody>
        </p:sp>
        <p:sp>
          <p:nvSpPr>
            <p:cNvPr id="26642" name="Oval 75"/>
            <p:cNvSpPr>
              <a:spLocks noChangeArrowheads="1"/>
            </p:cNvSpPr>
            <p:nvPr/>
          </p:nvSpPr>
          <p:spPr bwMode="auto">
            <a:xfrm>
              <a:off x="1886" y="2723"/>
              <a:ext cx="100" cy="71"/>
            </a:xfrm>
            <a:prstGeom prst="ellipse">
              <a:avLst/>
            </a:prstGeom>
            <a:solidFill>
              <a:srgbClr val="73A4CD"/>
            </a:solidFill>
            <a:ln w="12700">
              <a:solidFill>
                <a:srgbClr val="73AFD2"/>
              </a:solidFill>
              <a:round/>
              <a:headEnd/>
              <a:tailEnd/>
            </a:ln>
          </p:spPr>
          <p:txBody>
            <a:bodyPr wrap="none" anchor="ctr"/>
            <a:lstStyle/>
            <a:p>
              <a:endParaRPr lang="en-US"/>
            </a:p>
          </p:txBody>
        </p:sp>
      </p:grpSp>
      <p:sp>
        <p:nvSpPr>
          <p:cNvPr id="26638" name="Rectangle 77"/>
          <p:cNvSpPr>
            <a:spLocks noChangeArrowheads="1"/>
          </p:cNvSpPr>
          <p:nvPr/>
        </p:nvSpPr>
        <p:spPr bwMode="auto">
          <a:xfrm>
            <a:off x="392113" y="330200"/>
            <a:ext cx="8370887" cy="1412875"/>
          </a:xfrm>
          <a:prstGeom prst="rect">
            <a:avLst/>
          </a:prstGeom>
          <a:noFill/>
          <a:ln w="12700">
            <a:noFill/>
            <a:miter lim="800000"/>
            <a:headEnd/>
            <a:tailEnd/>
          </a:ln>
        </p:spPr>
        <p:txBody>
          <a:bodyPr lIns="90488" tIns="44450" rIns="90488" bIns="44450">
            <a:spAutoFit/>
          </a:bodyPr>
          <a:lstStyle/>
          <a:p>
            <a:pPr algn="l"/>
            <a:r>
              <a:rPr lang="en-US" sz="3600" b="1">
                <a:solidFill>
                  <a:schemeClr val="hlink"/>
                </a:solidFill>
              </a:rPr>
              <a:t>Stratified Sampling </a:t>
            </a:r>
            <a:r>
              <a:rPr lang="en-US" sz="3600">
                <a:solidFill>
                  <a:schemeClr val="tx2"/>
                </a:solidFill>
              </a:rPr>
              <a:t>- </a:t>
            </a:r>
            <a:r>
              <a:rPr lang="en-US" sz="2400" b="1"/>
              <a:t>subdivide the population into subgroups that share the same characteristic, then draw a sample from each </a:t>
            </a:r>
            <a:r>
              <a:rPr lang="en-US" sz="2600" b="1"/>
              <a:t>stratum</a:t>
            </a: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78"/>
                                        </p:tgtEl>
                                        <p:attrNameLst>
                                          <p:attrName>style.visibility</p:attrName>
                                        </p:attrNameLst>
                                      </p:cBhvr>
                                      <p:to>
                                        <p:strVal val="visible"/>
                                      </p:to>
                                    </p:set>
                                    <p:anim calcmode="lin" valueType="num">
                                      <p:cBhvr>
                                        <p:cTn id="7" dur="500" fill="hold"/>
                                        <p:tgtEl>
                                          <p:spTgt spid="78"/>
                                        </p:tgtEl>
                                        <p:attrNameLst>
                                          <p:attrName>ppt_w</p:attrName>
                                        </p:attrNameLst>
                                      </p:cBhvr>
                                      <p:tavLst>
                                        <p:tav tm="0">
                                          <p:val>
                                            <p:fltVal val="0"/>
                                          </p:val>
                                        </p:tav>
                                        <p:tav tm="100000">
                                          <p:val>
                                            <p:strVal val="#ppt_w"/>
                                          </p:val>
                                        </p:tav>
                                      </p:tavLst>
                                    </p:anim>
                                    <p:anim calcmode="lin" valueType="num">
                                      <p:cBhvr>
                                        <p:cTn id="8" dur="500" fill="hold"/>
                                        <p:tgtEl>
                                          <p:spTgt spid="7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36</TotalTime>
  <Words>862</Words>
  <Application>Microsoft Office PowerPoint</Application>
  <PresentationFormat>On-screen Show (4:3)</PresentationFormat>
  <Paragraphs>51</Paragraphs>
  <Slides>15</Slides>
  <Notes>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Civic</vt:lpstr>
      <vt:lpstr>Section 1.3 Data Collection and Sampling Techniques Page 9</vt:lpstr>
      <vt:lpstr>Data Collection</vt:lpstr>
      <vt:lpstr>Slide 3</vt:lpstr>
      <vt:lpstr>Slide 4</vt:lpstr>
      <vt:lpstr>Types of Sampling</vt:lpstr>
      <vt:lpstr>Slide 6</vt:lpstr>
      <vt:lpstr>Slide 7</vt:lpstr>
      <vt:lpstr>Slide 8</vt:lpstr>
      <vt:lpstr>Slide 9</vt:lpstr>
      <vt:lpstr>Slide 10</vt:lpstr>
      <vt:lpstr>Read the following and answer the questions : Page 13 Answer questions 1 to 7</vt:lpstr>
      <vt:lpstr>American Culture and Drug Abuse</vt:lpstr>
      <vt:lpstr>Slide 13</vt:lpstr>
      <vt:lpstr>Slide 14</vt:lpstr>
      <vt:lpstr>Page 27</vt:lpstr>
    </vt:vector>
  </TitlesOfParts>
  <Company>GEMS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1.3 Data Collection and Sampling Techniques Page 9</dc:title>
  <dc:creator>family</dc:creator>
  <cp:lastModifiedBy>shirin.michael</cp:lastModifiedBy>
  <cp:revision>5</cp:revision>
  <dcterms:created xsi:type="dcterms:W3CDTF">2011-09-24T15:53:02Z</dcterms:created>
  <dcterms:modified xsi:type="dcterms:W3CDTF">2011-09-25T01:20:47Z</dcterms:modified>
</cp:coreProperties>
</file>