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56" r:id="rId10"/>
    <p:sldId id="257" r:id="rId11"/>
    <p:sldId id="259" r:id="rId12"/>
    <p:sldId id="258" r:id="rId13"/>
    <p:sldId id="261" r:id="rId14"/>
    <p:sldId id="263" r:id="rId15"/>
    <p:sldId id="262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35" autoAdjust="0"/>
    <p:restoredTop sz="86477" autoAdjust="0"/>
  </p:normalViewPr>
  <p:slideViewPr>
    <p:cSldViewPr>
      <p:cViewPr varScale="1">
        <p:scale>
          <a:sx n="79" d="100"/>
          <a:sy n="79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4600-B99B-4098-9E6B-B71A0737E939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8CE0-F051-4CE0-9CFC-9B065681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123rf.com/photo_5953716_an-abstract-background-with-number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123rf.com/photo_9644755_abstract-background-with-number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0985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Chapter 2 </a:t>
            </a:r>
            <a:br>
              <a:rPr lang="en-US" sz="4800" b="1" dirty="0" smtClean="0"/>
            </a:br>
            <a:r>
              <a:rPr lang="en-US" sz="4800" b="1" dirty="0"/>
              <a:t> </a:t>
            </a:r>
            <a:r>
              <a:rPr lang="en-US" sz="4800" b="1" dirty="0" smtClean="0"/>
              <a:t>Lesson 2-2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Histograms , Frequency polygons and </a:t>
            </a:r>
            <a:r>
              <a:rPr lang="en-US" sz="5400" dirty="0" err="1" smtClean="0">
                <a:solidFill>
                  <a:srgbClr val="C00000"/>
                </a:solidFill>
              </a:rPr>
              <a:t>Ogives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amount </a:t>
            </a:r>
            <a:r>
              <a:rPr lang="en-US" dirty="0" smtClean="0"/>
              <a:t>of protein </a:t>
            </a:r>
            <a:r>
              <a:rPr lang="en-US" dirty="0"/>
              <a:t>(in grams) for a variety of fast-food</a:t>
            </a:r>
          </a:p>
          <a:p>
            <a:pPr>
              <a:buNone/>
            </a:pPr>
            <a:r>
              <a:rPr lang="en-US" dirty="0" smtClean="0"/>
              <a:t>  sandwiches is reported here. Construct a frequency</a:t>
            </a:r>
          </a:p>
          <a:p>
            <a:pPr>
              <a:buNone/>
            </a:pPr>
            <a:r>
              <a:rPr lang="en-US" dirty="0" smtClean="0"/>
              <a:t>distribution </a:t>
            </a:r>
            <a:r>
              <a:rPr lang="en-US" dirty="0"/>
              <a:t>using 6 classes. Draw a histogram, a</a:t>
            </a:r>
          </a:p>
          <a:p>
            <a:pPr>
              <a:buNone/>
            </a:pPr>
            <a:r>
              <a:rPr lang="en-US" dirty="0"/>
              <a:t>frequency polygon, and an ogive for the data, </a:t>
            </a:r>
            <a:r>
              <a:rPr lang="en-US" dirty="0">
                <a:solidFill>
                  <a:srgbClr val="FFFF00"/>
                </a:solidFill>
              </a:rPr>
              <a:t>using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relative frequencies. Describe the shape of the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histogram.</a:t>
            </a:r>
          </a:p>
          <a:p>
            <a:pPr>
              <a:buNone/>
            </a:pPr>
            <a:r>
              <a:rPr lang="en-US" dirty="0"/>
              <a:t>23 </a:t>
            </a:r>
            <a:r>
              <a:rPr lang="en-US" dirty="0" smtClean="0"/>
              <a:t>   30    20    27    44    26    35    20    29    29</a:t>
            </a:r>
            <a:endParaRPr lang="en-US" dirty="0"/>
          </a:p>
          <a:p>
            <a:pPr>
              <a:buNone/>
            </a:pPr>
            <a:r>
              <a:rPr lang="en-US" dirty="0" smtClean="0"/>
              <a:t>25    15    18    27    19    22    12    26    34    15</a:t>
            </a:r>
            <a:endParaRPr lang="en-US" dirty="0"/>
          </a:p>
          <a:p>
            <a:pPr>
              <a:buNone/>
            </a:pPr>
            <a:r>
              <a:rPr lang="en-US" dirty="0"/>
              <a:t>27 </a:t>
            </a:r>
            <a:r>
              <a:rPr lang="en-US" dirty="0" smtClean="0"/>
              <a:t>   35    26    43    35    14    </a:t>
            </a:r>
            <a:r>
              <a:rPr lang="en-US" dirty="0"/>
              <a:t>24 </a:t>
            </a:r>
            <a:r>
              <a:rPr lang="en-US" dirty="0" smtClean="0"/>
              <a:t>   12    23    31</a:t>
            </a:r>
            <a:endParaRPr lang="en-US" dirty="0"/>
          </a:p>
          <a:p>
            <a:pPr>
              <a:buNone/>
            </a:pPr>
            <a:r>
              <a:rPr lang="en-US" dirty="0"/>
              <a:t>40 </a:t>
            </a:r>
            <a:r>
              <a:rPr lang="en-US" dirty="0" smtClean="0"/>
              <a:t>   35    38    57    22    42    24    21    27    33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th  : An Abstract Background with Numb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Horizontal Scroll 3"/>
          <p:cNvSpPr/>
          <p:nvPr/>
        </p:nvSpPr>
        <p:spPr>
          <a:xfrm>
            <a:off x="1066800" y="990600"/>
            <a:ext cx="7162800" cy="2362200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Range = 57-12=45</a:t>
            </a:r>
            <a:endParaRPr lang="en-U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685800" y="3200400"/>
            <a:ext cx="7696200" cy="2590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Width = 45/6=7.5 </a:t>
            </a:r>
          </a:p>
          <a:p>
            <a:pPr algn="ctr"/>
            <a:r>
              <a:rPr lang="en-US" sz="4800" dirty="0" smtClean="0"/>
              <a:t>≈ 8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28800"/>
                <a:gridCol w="1828800"/>
                <a:gridCol w="1600200"/>
                <a:gridCol w="1620430"/>
                <a:gridCol w="2265770"/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 limits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 boundaries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r>
                        <a:rPr lang="en-US" sz="2400" baseline="0" dirty="0" smtClean="0"/>
                        <a:t> midpoints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frequency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12 - 19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11.5 - 19.5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7/40=         0.175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20 - 27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19.5 - 27.5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17/40 =      0.425 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28 - 35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27.5 - 35.5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10/40 =      0.250  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36 - 43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35.5 - 43.5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4/40=         0.100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44 - 51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43.5 - 51.5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       0.025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52 - 59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51.5 - 59.5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       0.025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           1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6" name="Oval 5"/>
          <p:cNvSpPr/>
          <p:nvPr/>
        </p:nvSpPr>
        <p:spPr>
          <a:xfrm>
            <a:off x="152400" y="1066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0.45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15240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20574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0.35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25146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971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0.25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35052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39624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600" y="4495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600" y="49530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 rot="3669145">
            <a:off x="62162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51.5-59.5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3669145">
            <a:off x="5378020" y="5742780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43.5-51.5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3669145">
            <a:off x="44636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35.5-43.5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3669145">
            <a:off x="3625421" y="5742778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27.5-35.5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 rot="3669145">
            <a:off x="2787222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19.5-27.5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3669145">
            <a:off x="18728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11.5-19.5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48400" y="5334000"/>
            <a:ext cx="838200" cy="228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410200" y="5334000"/>
            <a:ext cx="838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495800" y="4724400"/>
            <a:ext cx="9144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57600" y="2971800"/>
            <a:ext cx="838200" cy="2667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819400" y="1524000"/>
            <a:ext cx="838200" cy="4114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81200" y="3886200"/>
            <a:ext cx="838200" cy="1676400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86600" y="6096000"/>
            <a:ext cx="1828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Class boundaries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000" y="304800"/>
            <a:ext cx="2209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Relative frequency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" name="Wave 50"/>
          <p:cNvSpPr/>
          <p:nvPr/>
        </p:nvSpPr>
        <p:spPr>
          <a:xfrm>
            <a:off x="4495800" y="304800"/>
            <a:ext cx="3352800" cy="1524000"/>
          </a:xfrm>
          <a:prstGeom prst="wave">
            <a:avLst>
              <a:gd name="adj1" fmla="val 12500"/>
              <a:gd name="adj2" fmla="val 889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Histogram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6" name="Oval 5"/>
          <p:cNvSpPr/>
          <p:nvPr/>
        </p:nvSpPr>
        <p:spPr>
          <a:xfrm>
            <a:off x="152400" y="1066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0.45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15240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0.40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20574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0.35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25146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0.30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971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0.25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35052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39624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0.15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600" y="4495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0.10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600" y="49530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 rot="3669145">
            <a:off x="62162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55.5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3669145">
            <a:off x="5378020" y="5742780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47.5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3669145">
            <a:off x="44636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39.5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3669145">
            <a:off x="3625421" y="5742778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31.5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 rot="3669145">
            <a:off x="2787222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23.5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3669145">
            <a:off x="18728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15.5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48400" y="5334000"/>
            <a:ext cx="838200" cy="228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410200" y="5334000"/>
            <a:ext cx="838200" cy="228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495800" y="4648200"/>
            <a:ext cx="9144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57600" y="2971800"/>
            <a:ext cx="838200" cy="2667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819400" y="1524000"/>
            <a:ext cx="838200" cy="4114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81200" y="3886200"/>
            <a:ext cx="838200" cy="1676400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86600" y="6096000"/>
            <a:ext cx="1828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Class midpoints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1000" y="304800"/>
            <a:ext cx="22098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Relative frequency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" name="Wave 50"/>
          <p:cNvSpPr/>
          <p:nvPr/>
        </p:nvSpPr>
        <p:spPr>
          <a:xfrm>
            <a:off x="3962400" y="0"/>
            <a:ext cx="5181600" cy="1524000"/>
          </a:xfrm>
          <a:prstGeom prst="wave">
            <a:avLst>
              <a:gd name="adj1" fmla="val 12500"/>
              <a:gd name="adj2" fmla="val 889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Frequency polygon</a:t>
            </a:r>
            <a:endParaRPr lang="en-US" sz="3200" dirty="0"/>
          </a:p>
        </p:txBody>
      </p:sp>
      <p:sp>
        <p:nvSpPr>
          <p:cNvPr id="28" name="Flowchart: Connector 27"/>
          <p:cNvSpPr/>
          <p:nvPr/>
        </p:nvSpPr>
        <p:spPr>
          <a:xfrm>
            <a:off x="1371600" y="54864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7391400" y="54864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6553200" y="51816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5715000" y="51816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4876800" y="45720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3962400" y="28956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3124200" y="14478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2209800" y="38100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30" idx="2"/>
            <a:endCxn id="29" idx="6"/>
          </p:cNvCxnSpPr>
          <p:nvPr/>
        </p:nvCxnSpPr>
        <p:spPr>
          <a:xfrm>
            <a:off x="6553200" y="5295900"/>
            <a:ext cx="106680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" idx="6"/>
            <a:endCxn id="30" idx="2"/>
          </p:cNvCxnSpPr>
          <p:nvPr/>
        </p:nvCxnSpPr>
        <p:spPr>
          <a:xfrm>
            <a:off x="5943600" y="5295900"/>
            <a:ext cx="609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31" idx="5"/>
          </p:cNvCxnSpPr>
          <p:nvPr/>
        </p:nvCxnSpPr>
        <p:spPr>
          <a:xfrm>
            <a:off x="4953000" y="4648200"/>
            <a:ext cx="957122" cy="7285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3" idx="5"/>
          </p:cNvCxnSpPr>
          <p:nvPr/>
        </p:nvCxnSpPr>
        <p:spPr>
          <a:xfrm>
            <a:off x="4157522" y="3090722"/>
            <a:ext cx="828956" cy="15909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33" idx="5"/>
          </p:cNvCxnSpPr>
          <p:nvPr/>
        </p:nvCxnSpPr>
        <p:spPr>
          <a:xfrm>
            <a:off x="3276600" y="1600200"/>
            <a:ext cx="880922" cy="14905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5" idx="7"/>
            <a:endCxn id="34" idx="3"/>
          </p:cNvCxnSpPr>
          <p:nvPr/>
        </p:nvCxnSpPr>
        <p:spPr>
          <a:xfrm flipV="1">
            <a:off x="2404922" y="1642922"/>
            <a:ext cx="752756" cy="2200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5" idx="3"/>
          </p:cNvCxnSpPr>
          <p:nvPr/>
        </p:nvCxnSpPr>
        <p:spPr>
          <a:xfrm flipH="1">
            <a:off x="1447800" y="4005122"/>
            <a:ext cx="795478" cy="15909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50" grpId="0" animBg="1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         Cumulative relative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 Frequency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Less than 11.5 </a:t>
            </a:r>
            <a:r>
              <a:rPr lang="en-US" dirty="0" smtClean="0"/>
              <a:t>                      0.000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Less than 19.5 </a:t>
            </a:r>
            <a:r>
              <a:rPr lang="en-US" dirty="0" smtClean="0"/>
              <a:t>                      0.175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Less than 27.5 </a:t>
            </a:r>
            <a:r>
              <a:rPr lang="en-US" dirty="0" smtClean="0"/>
              <a:t>                      0.600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Less than 35.5 </a:t>
            </a:r>
            <a:r>
              <a:rPr lang="en-US" dirty="0" smtClean="0"/>
              <a:t>                      0.850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Less than 43.5 </a:t>
            </a:r>
            <a:r>
              <a:rPr lang="en-US" dirty="0" smtClean="0"/>
              <a:t>                      0.950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Less than </a:t>
            </a:r>
            <a:r>
              <a:rPr lang="en-US" dirty="0" smtClean="0"/>
              <a:t>51.5                       </a:t>
            </a:r>
            <a:r>
              <a:rPr lang="en-US" dirty="0" smtClean="0"/>
              <a:t>0.975</a:t>
            </a:r>
          </a:p>
          <a:p>
            <a:pPr>
              <a:buNone/>
            </a:pPr>
            <a:r>
              <a:rPr lang="en-US" dirty="0" smtClean="0"/>
              <a:t>Less than 59.5 </a:t>
            </a:r>
            <a:r>
              <a:rPr lang="en-US" dirty="0" smtClean="0"/>
              <a:t>                      1.000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52400" y="25146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1.2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2971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1.0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35052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0.8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39624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44958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400" y="4953000"/>
            <a:ext cx="914400" cy="381000"/>
          </a:xfrm>
          <a:prstGeom prst="ellipse">
            <a:avLst/>
          </a:prstGeom>
          <a:solidFill>
            <a:schemeClr val="tx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0.2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3669145">
            <a:off x="18728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11.5-19.5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3669145">
            <a:off x="2787222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19.5-27.5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3669145">
            <a:off x="3625421" y="5742778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27.5-35.5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3669145">
            <a:off x="44636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39.5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rot="3669145">
            <a:off x="5378020" y="5742780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43.5-51.5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3669145">
            <a:off x="6216221" y="5742779"/>
            <a:ext cx="990600" cy="685800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51.5-59.5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7467600" y="31242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6629400" y="32004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5715000" y="32766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4876800" y="34290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4038600" y="40386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3200400" y="51816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2286000" y="5486400"/>
            <a:ext cx="152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2" idx="6"/>
            <a:endCxn id="21" idx="2"/>
          </p:cNvCxnSpPr>
          <p:nvPr/>
        </p:nvCxnSpPr>
        <p:spPr>
          <a:xfrm flipV="1">
            <a:off x="5867400" y="3314700"/>
            <a:ext cx="762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2"/>
            <a:endCxn id="20" idx="6"/>
          </p:cNvCxnSpPr>
          <p:nvPr/>
        </p:nvCxnSpPr>
        <p:spPr>
          <a:xfrm flipV="1">
            <a:off x="6629400" y="3238500"/>
            <a:ext cx="9906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3" idx="6"/>
            <a:endCxn id="22" idx="2"/>
          </p:cNvCxnSpPr>
          <p:nvPr/>
        </p:nvCxnSpPr>
        <p:spPr>
          <a:xfrm flipV="1">
            <a:off x="5029200" y="3390900"/>
            <a:ext cx="6858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24" idx="2"/>
          </p:cNvCxnSpPr>
          <p:nvPr/>
        </p:nvCxnSpPr>
        <p:spPr>
          <a:xfrm flipH="1">
            <a:off x="4038600" y="3581400"/>
            <a:ext cx="892082" cy="5715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5" idx="7"/>
          </p:cNvCxnSpPr>
          <p:nvPr/>
        </p:nvCxnSpPr>
        <p:spPr>
          <a:xfrm flipV="1">
            <a:off x="3330482" y="4191000"/>
            <a:ext cx="730436" cy="10240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" idx="7"/>
            <a:endCxn id="25" idx="2"/>
          </p:cNvCxnSpPr>
          <p:nvPr/>
        </p:nvCxnSpPr>
        <p:spPr>
          <a:xfrm flipV="1">
            <a:off x="2416082" y="5295900"/>
            <a:ext cx="784318" cy="2239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391400" y="5867400"/>
            <a:ext cx="1371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Boundaries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4" name="Wave 73"/>
          <p:cNvSpPr/>
          <p:nvPr/>
        </p:nvSpPr>
        <p:spPr>
          <a:xfrm>
            <a:off x="381000" y="533400"/>
            <a:ext cx="1371600" cy="1143000"/>
          </a:xfrm>
          <a:prstGeom prst="wave">
            <a:avLst>
              <a:gd name="adj1" fmla="val 16256"/>
              <a:gd name="adj2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crf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5" name="Cloud Callout 74"/>
          <p:cNvSpPr/>
          <p:nvPr/>
        </p:nvSpPr>
        <p:spPr>
          <a:xfrm>
            <a:off x="4648200" y="152400"/>
            <a:ext cx="3048000" cy="152400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Ogive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3" grpId="0" animBg="1"/>
      <p:bldP spid="74" grpId="0" animBg="1"/>
      <p:bldP spid="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th  : Abstract background with numbers. 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609600" y="1600200"/>
            <a:ext cx="7696200" cy="3429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histogram is positively skewed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312854-computer-generated-colorful-abstrac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6096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number of counties, divisions, or parishes for each of </a:t>
            </a:r>
          </a:p>
          <a:p>
            <a:pPr>
              <a:buNone/>
            </a:pPr>
            <a:r>
              <a:rPr lang="en-US" dirty="0" smtClean="0"/>
              <a:t>the 50 states is given below. Use the data to construct</a:t>
            </a:r>
          </a:p>
          <a:p>
            <a:pPr>
              <a:buNone/>
            </a:pPr>
            <a:r>
              <a:rPr lang="en-US" dirty="0" smtClean="0"/>
              <a:t>a grouped frequency distribution with 6 classes, a</a:t>
            </a:r>
          </a:p>
          <a:p>
            <a:pPr>
              <a:buNone/>
            </a:pPr>
            <a:r>
              <a:rPr lang="en-US" dirty="0" smtClean="0"/>
              <a:t>histogram, a frequency polygon, and an </a:t>
            </a:r>
            <a:r>
              <a:rPr lang="en-US" dirty="0" err="1" smtClean="0"/>
              <a:t>ogive</a:t>
            </a:r>
            <a:r>
              <a:rPr lang="en-US" dirty="0" smtClean="0"/>
              <a:t>. Analyze</a:t>
            </a:r>
          </a:p>
          <a:p>
            <a:pPr>
              <a:buNone/>
            </a:pPr>
            <a:r>
              <a:rPr lang="en-US" dirty="0" smtClean="0"/>
              <a:t>the distribution.</a:t>
            </a:r>
          </a:p>
          <a:p>
            <a:pPr>
              <a:buNone/>
            </a:pPr>
            <a:r>
              <a:rPr lang="en-US" dirty="0" smtClean="0"/>
              <a:t>67       27     15     75     58     64     8     67     159      5</a:t>
            </a:r>
          </a:p>
          <a:p>
            <a:pPr>
              <a:buNone/>
            </a:pPr>
            <a:r>
              <a:rPr lang="en-US" dirty="0" smtClean="0"/>
              <a:t>102     44    92     99    105    120    64    16      23       14</a:t>
            </a:r>
          </a:p>
          <a:p>
            <a:pPr>
              <a:buNone/>
            </a:pPr>
            <a:r>
              <a:rPr lang="en-US" dirty="0" smtClean="0"/>
              <a:t>83      87     82     114    56     93     16     10      21       33</a:t>
            </a:r>
          </a:p>
          <a:p>
            <a:pPr>
              <a:buNone/>
            </a:pPr>
            <a:r>
              <a:rPr lang="en-US" dirty="0" smtClean="0"/>
              <a:t>62     100    53     88     77     36    67     5        46      66</a:t>
            </a:r>
          </a:p>
          <a:p>
            <a:pPr>
              <a:buNone/>
            </a:pPr>
            <a:r>
              <a:rPr lang="en-US" dirty="0" smtClean="0"/>
              <a:t>95     254    29     14     95     39    55     72       23       3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ristian_power_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24800" cy="562051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Horizontal Scroll 5"/>
          <p:cNvSpPr/>
          <p:nvPr/>
        </p:nvSpPr>
        <p:spPr>
          <a:xfrm>
            <a:off x="1447800" y="457200"/>
            <a:ext cx="6781800" cy="2819400"/>
          </a:xfrm>
          <a:prstGeom prst="horizontalScroll">
            <a:avLst/>
          </a:prstGeom>
          <a:solidFill>
            <a:srgbClr val="29AD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Range = 254- 3 = 251</a:t>
            </a:r>
            <a:endParaRPr lang="en-US" sz="5400" dirty="0"/>
          </a:p>
        </p:txBody>
      </p:sp>
      <p:sp>
        <p:nvSpPr>
          <p:cNvPr id="7" name="Horizontal Scroll 6"/>
          <p:cNvSpPr/>
          <p:nvPr/>
        </p:nvSpPr>
        <p:spPr>
          <a:xfrm>
            <a:off x="1524000" y="3200400"/>
            <a:ext cx="6858000" cy="3124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Width = 251 / 6 = 41.8 ≈ 42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8991600" cy="655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9034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Class limits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Class boundaries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Class Mid </a:t>
                      </a:r>
                      <a:r>
                        <a:rPr lang="en-US" sz="2800" dirty="0" smtClean="0"/>
                        <a:t>point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Frequency</a:t>
                      </a:r>
                      <a:endParaRPr lang="en-US" sz="28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3-44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2.5-44.5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45-86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44.5-86.5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65.5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87-128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86.5-128.5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107.5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129-170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128.5-170.5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149.5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171-212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170.5-212.5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191.5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  <a:tr h="7832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213-254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212.5-254.5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233.5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8742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en-US" sz="5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6019800" y="5334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343400" y="5334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29000" y="2667000"/>
            <a:ext cx="9144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590800" y="1447800"/>
            <a:ext cx="8382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752600" y="990600"/>
            <a:ext cx="8382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" y="4953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172200" y="5638800"/>
            <a:ext cx="990600" cy="838200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212.5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334000" y="5638800"/>
            <a:ext cx="838200" cy="838200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170.5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419600" y="5638800"/>
            <a:ext cx="914400" cy="762000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128.5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3505200" y="5638800"/>
            <a:ext cx="914400" cy="838200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86.5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590800" y="5638800"/>
            <a:ext cx="914400" cy="838200"/>
          </a:xfrm>
          <a:prstGeom prst="ellipse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44.5</a:t>
            </a:r>
          </a:p>
        </p:txBody>
      </p:sp>
      <p:sp>
        <p:nvSpPr>
          <p:cNvPr id="23" name="Oval 22"/>
          <p:cNvSpPr/>
          <p:nvPr/>
        </p:nvSpPr>
        <p:spPr>
          <a:xfrm>
            <a:off x="1752600" y="5638800"/>
            <a:ext cx="838200" cy="8382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52400" y="5334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2400" y="10668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1524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52400" y="20574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52400" y="25146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52400" y="29718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52400" y="3429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52400" y="38862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44196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Flowchart: Punched Tape 48"/>
          <p:cNvSpPr/>
          <p:nvPr/>
        </p:nvSpPr>
        <p:spPr>
          <a:xfrm>
            <a:off x="4572000" y="457200"/>
            <a:ext cx="3505200" cy="12954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HISTOGRAM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62800" y="5791200"/>
            <a:ext cx="16002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Class boundaries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304800"/>
            <a:ext cx="1371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Frequency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6019800" y="5334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19600" y="5334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05200" y="2667000"/>
            <a:ext cx="9144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1447800"/>
            <a:ext cx="8382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990600"/>
            <a:ext cx="8382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" y="4953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676400" y="56388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23.5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52400" y="5334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2400" y="10668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1524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52400" y="20574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52400" y="25146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52400" y="29718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52400" y="34290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52400" y="38862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4419600"/>
            <a:ext cx="685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400800" y="5181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562600" y="5486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600" y="5257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flipH="1">
            <a:off x="3886200" y="2514600"/>
            <a:ext cx="2286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1371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133600" y="914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143000" y="5486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endCxn id="7" idx="0"/>
          </p:cNvCxnSpPr>
          <p:nvPr/>
        </p:nvCxnSpPr>
        <p:spPr>
          <a:xfrm>
            <a:off x="4114800" y="2667000"/>
            <a:ext cx="723900" cy="2667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43" idx="6"/>
          </p:cNvCxnSpPr>
          <p:nvPr/>
        </p:nvCxnSpPr>
        <p:spPr>
          <a:xfrm>
            <a:off x="2133600" y="1066800"/>
            <a:ext cx="1066800" cy="419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1" idx="7"/>
            <a:endCxn id="40" idx="0"/>
          </p:cNvCxnSpPr>
          <p:nvPr/>
        </p:nvCxnSpPr>
        <p:spPr>
          <a:xfrm>
            <a:off x="4995722" y="5291278"/>
            <a:ext cx="681178" cy="1951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0" idx="7"/>
            <a:endCxn id="33" idx="1"/>
          </p:cNvCxnSpPr>
          <p:nvPr/>
        </p:nvCxnSpPr>
        <p:spPr>
          <a:xfrm flipV="1">
            <a:off x="5757722" y="5215078"/>
            <a:ext cx="676556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4" idx="0"/>
          </p:cNvCxnSpPr>
          <p:nvPr/>
        </p:nvCxnSpPr>
        <p:spPr>
          <a:xfrm flipH="1">
            <a:off x="1295400" y="914400"/>
            <a:ext cx="952500" cy="46528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24200" y="1447800"/>
            <a:ext cx="1028700" cy="129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Wave 72"/>
          <p:cNvSpPr/>
          <p:nvPr/>
        </p:nvSpPr>
        <p:spPr>
          <a:xfrm>
            <a:off x="4724400" y="609600"/>
            <a:ext cx="3810000" cy="144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FREQUENCY POLYGON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048000" y="6172200"/>
            <a:ext cx="35814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Class mid point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66800" y="0"/>
            <a:ext cx="14478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Frequency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54102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/>
          <p:cNvCxnSpPr>
            <a:stCxn id="33" idx="7"/>
            <a:endCxn id="65" idx="2"/>
          </p:cNvCxnSpPr>
          <p:nvPr/>
        </p:nvCxnSpPr>
        <p:spPr>
          <a:xfrm>
            <a:off x="6595922" y="5215078"/>
            <a:ext cx="643078" cy="3094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514600" y="56388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65.5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3429000" y="56388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107.5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4419600" y="57150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149.5</a:t>
            </a:r>
          </a:p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5257800" y="56388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191.5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172200" y="5638800"/>
            <a:ext cx="1066800" cy="533400"/>
          </a:xfrm>
          <a:prstGeom prst="ellipse">
            <a:avLst/>
          </a:prstGeom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233.5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3" grpId="0" animBg="1"/>
      <p:bldP spid="73" grpId="0" animBg="1"/>
      <p:bldP spid="72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5-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pic>
        <p:nvPicPr>
          <p:cNvPr id="3" name="Picture 2" descr="115-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590800"/>
            <a:ext cx="2286000" cy="16764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28600"/>
          <a:ext cx="74676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72043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Cumulative frequency</a:t>
                      </a:r>
                      <a:endParaRPr lang="en-US" sz="2400" dirty="0"/>
                    </a:p>
                  </a:txBody>
                  <a:tcPr/>
                </a:tc>
              </a:tr>
              <a:tr h="7204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864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44.5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</a:tr>
              <a:tr h="7204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86.5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</a:tr>
              <a:tr h="864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128.5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</a:tr>
              <a:tr h="7204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170.5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/>
                </a:tc>
              </a:tr>
              <a:tr h="864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212.5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/>
                </a:tc>
              </a:tr>
              <a:tr h="864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Less than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254.5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val 4"/>
          <p:cNvSpPr/>
          <p:nvPr/>
        </p:nvSpPr>
        <p:spPr>
          <a:xfrm>
            <a:off x="0" y="9906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447800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9050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24384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2895600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33528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38862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4343400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4876800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5334000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 rot="3355370">
            <a:off x="6086726" y="6159057"/>
            <a:ext cx="1141641" cy="393859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254.5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 rot="3394339">
            <a:off x="5098079" y="6118796"/>
            <a:ext cx="1204532" cy="456857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212.5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 rot="3804451">
            <a:off x="4309620" y="6163624"/>
            <a:ext cx="1022330" cy="454143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170.5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 rot="3534967">
            <a:off x="3425837" y="6157811"/>
            <a:ext cx="1001890" cy="416888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128.5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 rot="3600728">
            <a:off x="2702235" y="6171698"/>
            <a:ext cx="1020506" cy="444254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86.5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 rot="3947056">
            <a:off x="970209" y="6314503"/>
            <a:ext cx="882481" cy="357691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4" name="Oval 23"/>
          <p:cNvSpPr/>
          <p:nvPr/>
        </p:nvSpPr>
        <p:spPr>
          <a:xfrm rot="3091060">
            <a:off x="1990664" y="6288509"/>
            <a:ext cx="993575" cy="397475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44.5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8" name="Flowchart: Connector 27"/>
          <p:cNvSpPr/>
          <p:nvPr/>
        </p:nvSpPr>
        <p:spPr>
          <a:xfrm flipV="1">
            <a:off x="12954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22098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30480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4770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56388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47244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38862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4724400" y="11430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6477000" y="10668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5562600" y="11430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3886200" y="1295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3048000" y="2438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2133600" y="40386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1295400" y="5867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1" idx="7"/>
            <a:endCxn id="40" idx="4"/>
          </p:cNvCxnSpPr>
          <p:nvPr/>
        </p:nvCxnSpPr>
        <p:spPr>
          <a:xfrm flipV="1">
            <a:off x="1490522" y="4267200"/>
            <a:ext cx="757378" cy="16336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7"/>
            <a:endCxn id="39" idx="3"/>
          </p:cNvCxnSpPr>
          <p:nvPr/>
        </p:nvCxnSpPr>
        <p:spPr>
          <a:xfrm flipV="1">
            <a:off x="2328722" y="2633522"/>
            <a:ext cx="752756" cy="14385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7"/>
            <a:endCxn id="38" idx="3"/>
          </p:cNvCxnSpPr>
          <p:nvPr/>
        </p:nvCxnSpPr>
        <p:spPr>
          <a:xfrm flipV="1">
            <a:off x="3243122" y="1490522"/>
            <a:ext cx="676556" cy="9813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8" idx="3"/>
            <a:endCxn id="35" idx="2"/>
          </p:cNvCxnSpPr>
          <p:nvPr/>
        </p:nvCxnSpPr>
        <p:spPr>
          <a:xfrm flipV="1">
            <a:off x="3919678" y="1257300"/>
            <a:ext cx="804722" cy="233222"/>
          </a:xfrm>
          <a:prstGeom prst="line">
            <a:avLst/>
          </a:prstGeom>
          <a:ln w="222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5" idx="6"/>
            <a:endCxn id="37" idx="1"/>
          </p:cNvCxnSpPr>
          <p:nvPr/>
        </p:nvCxnSpPr>
        <p:spPr>
          <a:xfrm flipV="1">
            <a:off x="4953000" y="1176478"/>
            <a:ext cx="643078" cy="808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7" idx="7"/>
            <a:endCxn id="36" idx="2"/>
          </p:cNvCxnSpPr>
          <p:nvPr/>
        </p:nvCxnSpPr>
        <p:spPr>
          <a:xfrm>
            <a:off x="5757722" y="1176478"/>
            <a:ext cx="719278" cy="46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0" y="10690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7" name="Oval 76"/>
          <p:cNvSpPr/>
          <p:nvPr/>
        </p:nvSpPr>
        <p:spPr>
          <a:xfrm>
            <a:off x="0" y="1526225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8" name="Oval 77"/>
          <p:cNvSpPr/>
          <p:nvPr/>
        </p:nvSpPr>
        <p:spPr>
          <a:xfrm>
            <a:off x="0" y="19834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0" y="25168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0" name="Oval 79"/>
          <p:cNvSpPr/>
          <p:nvPr/>
        </p:nvSpPr>
        <p:spPr>
          <a:xfrm>
            <a:off x="0" y="2974025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>
            <a:off x="0" y="34312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2" name="Oval 81"/>
          <p:cNvSpPr/>
          <p:nvPr/>
        </p:nvSpPr>
        <p:spPr>
          <a:xfrm>
            <a:off x="0" y="39646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3" name="Oval 82"/>
          <p:cNvSpPr/>
          <p:nvPr/>
        </p:nvSpPr>
        <p:spPr>
          <a:xfrm>
            <a:off x="0" y="4421825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4" name="Oval 83"/>
          <p:cNvSpPr/>
          <p:nvPr/>
        </p:nvSpPr>
        <p:spPr>
          <a:xfrm>
            <a:off x="0" y="4955225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5" name="Oval 84"/>
          <p:cNvSpPr/>
          <p:nvPr/>
        </p:nvSpPr>
        <p:spPr>
          <a:xfrm>
            <a:off x="0" y="5412425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2" name="Oval 91"/>
          <p:cNvSpPr/>
          <p:nvPr/>
        </p:nvSpPr>
        <p:spPr>
          <a:xfrm>
            <a:off x="0" y="9513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>
            <a:off x="0" y="1408522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4" name="Oval 93"/>
          <p:cNvSpPr/>
          <p:nvPr/>
        </p:nvSpPr>
        <p:spPr>
          <a:xfrm>
            <a:off x="0" y="18657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5" name="Oval 94"/>
          <p:cNvSpPr/>
          <p:nvPr/>
        </p:nvSpPr>
        <p:spPr>
          <a:xfrm>
            <a:off x="0" y="23991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6" name="Oval 95"/>
          <p:cNvSpPr/>
          <p:nvPr/>
        </p:nvSpPr>
        <p:spPr>
          <a:xfrm>
            <a:off x="0" y="2856322"/>
            <a:ext cx="6096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7" name="Oval 96"/>
          <p:cNvSpPr/>
          <p:nvPr/>
        </p:nvSpPr>
        <p:spPr>
          <a:xfrm>
            <a:off x="0" y="33135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8" name="Oval 97"/>
          <p:cNvSpPr/>
          <p:nvPr/>
        </p:nvSpPr>
        <p:spPr>
          <a:xfrm>
            <a:off x="0" y="38469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9" name="Oval 98"/>
          <p:cNvSpPr/>
          <p:nvPr/>
        </p:nvSpPr>
        <p:spPr>
          <a:xfrm>
            <a:off x="0" y="4304122"/>
            <a:ext cx="685800" cy="3810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0" name="Oval 99"/>
          <p:cNvSpPr/>
          <p:nvPr/>
        </p:nvSpPr>
        <p:spPr>
          <a:xfrm>
            <a:off x="0" y="4837522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0" y="5294722"/>
            <a:ext cx="685800" cy="381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3" name="Wave 102"/>
          <p:cNvSpPr/>
          <p:nvPr/>
        </p:nvSpPr>
        <p:spPr>
          <a:xfrm>
            <a:off x="5715000" y="0"/>
            <a:ext cx="2286000" cy="9144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OGIVE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91400" y="5867400"/>
            <a:ext cx="15240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Class boundaries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04800" y="228600"/>
            <a:ext cx="1752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Cumulative Frequency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ristian_power_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608487" cy="62880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i="1" dirty="0" smtClean="0"/>
              <a:t>Relative </a:t>
            </a:r>
            <a:r>
              <a:rPr lang="en-US" sz="6000" b="1" i="1" dirty="0"/>
              <a:t>F</a:t>
            </a:r>
            <a:r>
              <a:rPr lang="en-US" sz="6000" b="1" i="1" dirty="0" smtClean="0"/>
              <a:t>requency Graphs</a:t>
            </a:r>
            <a:endParaRPr lang="en-US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541</Words>
  <Application>Microsoft Office PowerPoint</Application>
  <PresentationFormat>On-screen Show (4:3)</PresentationFormat>
  <Paragraphs>250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   Lesson 2-2</vt:lpstr>
      <vt:lpstr>Slide 2</vt:lpstr>
      <vt:lpstr> </vt:lpstr>
      <vt:lpstr>Slide 4</vt:lpstr>
      <vt:lpstr>Slide 5</vt:lpstr>
      <vt:lpstr>Slide 6</vt:lpstr>
      <vt:lpstr>Slide 7</vt:lpstr>
      <vt:lpstr>Slide 8</vt:lpstr>
      <vt:lpstr>Relative Frequency Graphs</vt:lpstr>
      <vt:lpstr>Slide 10</vt:lpstr>
      <vt:lpstr>Slide 11</vt:lpstr>
      <vt:lpstr>Slide 12</vt:lpstr>
      <vt:lpstr>Slide 13</vt:lpstr>
      <vt:lpstr>Slide 14</vt:lpstr>
      <vt:lpstr>                            Cumulative relative                 Frequency</vt:lpstr>
      <vt:lpstr>Slide 16</vt:lpstr>
      <vt:lpstr>Slide 17</vt:lpstr>
    </vt:vector>
  </TitlesOfParts>
  <Company>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Frequency Graphs</dc:title>
  <dc:creator>shirin.michael</dc:creator>
  <cp:lastModifiedBy>shirin.michael</cp:lastModifiedBy>
  <cp:revision>36</cp:revision>
  <dcterms:created xsi:type="dcterms:W3CDTF">2011-10-20T08:38:14Z</dcterms:created>
  <dcterms:modified xsi:type="dcterms:W3CDTF">2011-10-21T14:27:52Z</dcterms:modified>
</cp:coreProperties>
</file>